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09" r:id="rId1"/>
    <p:sldMasterId id="2147484426" r:id="rId2"/>
  </p:sldMasterIdLst>
  <p:notesMasterIdLst>
    <p:notesMasterId r:id="rId54"/>
  </p:notesMasterIdLst>
  <p:sldIdLst>
    <p:sldId id="256" r:id="rId3"/>
    <p:sldId id="257" r:id="rId4"/>
    <p:sldId id="283" r:id="rId5"/>
    <p:sldId id="258" r:id="rId6"/>
    <p:sldId id="288" r:id="rId7"/>
    <p:sldId id="287" r:id="rId8"/>
    <p:sldId id="325" r:id="rId9"/>
    <p:sldId id="324" r:id="rId10"/>
    <p:sldId id="326" r:id="rId11"/>
    <p:sldId id="259" r:id="rId12"/>
    <p:sldId id="294" r:id="rId13"/>
    <p:sldId id="295" r:id="rId14"/>
    <p:sldId id="296" r:id="rId15"/>
    <p:sldId id="272" r:id="rId16"/>
    <p:sldId id="297" r:id="rId17"/>
    <p:sldId id="286" r:id="rId18"/>
    <p:sldId id="298" r:id="rId19"/>
    <p:sldId id="266" r:id="rId20"/>
    <p:sldId id="299" r:id="rId21"/>
    <p:sldId id="300" r:id="rId22"/>
    <p:sldId id="267" r:id="rId23"/>
    <p:sldId id="301" r:id="rId24"/>
    <p:sldId id="302" r:id="rId25"/>
    <p:sldId id="276" r:id="rId26"/>
    <p:sldId id="323" r:id="rId27"/>
    <p:sldId id="303" r:id="rId28"/>
    <p:sldId id="291" r:id="rId29"/>
    <p:sldId id="275" r:id="rId30"/>
    <p:sldId id="304" r:id="rId31"/>
    <p:sldId id="305" r:id="rId32"/>
    <p:sldId id="278" r:id="rId33"/>
    <p:sldId id="293" r:id="rId34"/>
    <p:sldId id="279" r:id="rId35"/>
    <p:sldId id="306" r:id="rId36"/>
    <p:sldId id="307" r:id="rId37"/>
    <p:sldId id="292" r:id="rId38"/>
    <p:sldId id="308" r:id="rId39"/>
    <p:sldId id="321" r:id="rId40"/>
    <p:sldId id="310" r:id="rId41"/>
    <p:sldId id="327" r:id="rId42"/>
    <p:sldId id="311" r:id="rId43"/>
    <p:sldId id="274" r:id="rId44"/>
    <p:sldId id="313" r:id="rId45"/>
    <p:sldId id="263" r:id="rId46"/>
    <p:sldId id="314" r:id="rId47"/>
    <p:sldId id="315" r:id="rId48"/>
    <p:sldId id="322" r:id="rId49"/>
    <p:sldId id="316" r:id="rId50"/>
    <p:sldId id="317" r:id="rId51"/>
    <p:sldId id="318" r:id="rId52"/>
    <p:sldId id="32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26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66921-0FA6-2C4B-BDF6-A379A46028A9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598CA-08F8-9144-9AA3-C49DD1F37F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4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598CA-08F8-9144-9AA3-C49DD1F37F4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598CA-08F8-9144-9AA3-C49DD1F37F4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798020" y="538594"/>
            <a:ext cx="1808485" cy="51671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835967" y="278688"/>
            <a:ext cx="1695954" cy="484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55">
            <a:off x="2866028" y="3182426"/>
            <a:ext cx="1695954" cy="48455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7428515" y="2619243"/>
            <a:ext cx="1580737" cy="451639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6339646" y="604321"/>
            <a:ext cx="1610332" cy="2025115"/>
          </a:xfrm>
          <a:prstGeom prst="rect">
            <a:avLst/>
          </a:prstGeom>
        </p:spPr>
      </p:pic>
      <p:pic>
        <p:nvPicPr>
          <p:cNvPr id="13" name="Picture 12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4891846" y="985321"/>
            <a:ext cx="1610332" cy="2025115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028C-3957-744A-B2F2-38ED6DF694FB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7827C-56E9-8946-997A-3F827168E584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CFF4-BC0E-5044-9ECE-C9A5211F5818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651E-E4D9-8744-A61B-6B7C4BD1F7A0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660">
            <a:off x="5138374" y="599839"/>
            <a:ext cx="1610332" cy="2025115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76">
            <a:off x="2072772" y="555386"/>
            <a:ext cx="1610332" cy="2025115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pic>
        <p:nvPicPr>
          <p:cNvPr id="14" name="Picture 13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790">
            <a:off x="3591963" y="936015"/>
            <a:ext cx="1610332" cy="202511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 anchorCtr="0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 anchor="t" anchorCtr="0"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81F4E-609E-0D44-9DA5-82D29657829A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65A9-EF2E-6341-BAA1-130519B1A492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8804-3FBD-2946-A2E5-D88CB6FAA9F4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6218C-DEB8-4843-A6A4-2DA635D1E6D3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54CB-0D6F-8348-96AB-2DBDC972FA8B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84467-104B-474A-980A-62709AC222B2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11" name="Picture 10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C654-1DA5-894D-8342-3DECD7C2DB33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D854-1B67-C94D-96CE-F9B2C5481DF0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D125-7DB9-5744-B015-D93A1738E8A3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304F-CBB9-414A-8EF8-BCF8EF27768B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B0357-3E9F-4E44-85E1-FB8598704317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6F778-8061-EB42-B6E2-2EFF1EE7A2BA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9" name="Picture 8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58625-4914-EC47-B34F-095BDFF0621E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0CF20-4940-EC4E-AA56-82B3A29E7FF4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798020" y="538594"/>
            <a:ext cx="1808485" cy="51671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835967" y="278688"/>
            <a:ext cx="1695954" cy="484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55">
            <a:off x="2866028" y="3182426"/>
            <a:ext cx="1695954" cy="48455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660">
            <a:off x="5138374" y="599839"/>
            <a:ext cx="1610332" cy="2025115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76">
            <a:off x="2072772" y="555386"/>
            <a:ext cx="1610332" cy="2025115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pic>
        <p:nvPicPr>
          <p:cNvPr id="14" name="Picture 13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790">
            <a:off x="3591963" y="936015"/>
            <a:ext cx="1610332" cy="202511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236B-D0BD-104E-9AB1-3CC9A85373D3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780B4-587A-C042-9EBD-A23E02034A0F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15" name="Picture 14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7428515" y="2619243"/>
            <a:ext cx="1580737" cy="451639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6339646" y="604321"/>
            <a:ext cx="1610332" cy="2025115"/>
          </a:xfrm>
          <a:prstGeom prst="rect">
            <a:avLst/>
          </a:prstGeom>
        </p:spPr>
      </p:pic>
      <p:pic>
        <p:nvPicPr>
          <p:cNvPr id="13" name="Picture 12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4891846" y="985321"/>
            <a:ext cx="1610332" cy="2025115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AFD3-9502-DC4B-9E10-C0E7534F592C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30C9-950E-0E43-9CD6-2BB4AC6AF271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1F7-0893-9E47-992D-89A2E9D3443F}" type="datetimeFigureOut">
              <a:rPr lang="zh-CN" altLang="en-US" smtClean="0">
                <a:solidFill>
                  <a:srgbClr val="82682C"/>
                </a:solidFill>
              </a:rPr>
              <a:pPr/>
              <a:t>1/14/13</a:t>
            </a:fld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82682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FF294-BE07-4A4D-BE7C-44DECE20F65C}" type="slidenum">
              <a:rPr lang="zh-CN" altLang="en-US" smtClean="0">
                <a:solidFill>
                  <a:srgbClr val="82682C"/>
                </a:solidFill>
              </a:rPr>
              <a:pPr/>
              <a:t>‹#›</a:t>
            </a:fld>
            <a:endParaRPr lang="zh-CN" altLang="en-US">
              <a:solidFill>
                <a:srgbClr val="82682C"/>
              </a:solidFill>
            </a:endParaRPr>
          </a:p>
        </p:txBody>
      </p:sp>
      <p:pic>
        <p:nvPicPr>
          <p:cNvPr id="7" name="Picture 6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 anchorCtr="0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 anchor="t" anchorCtr="0"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9" name="Picture 8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PageOverla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F7C9E756-CF63-514A-A315-1B319431485B}" type="datetimeFigureOut">
              <a:rPr lang="en-US" smtClean="0"/>
              <a:pPr/>
              <a:t>1/14/13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220" y="6158753"/>
            <a:ext cx="1051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67E72A5E-C1CA-1747-AA91-4F2F53FCBB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16" r:id="rId7"/>
    <p:sldLayoutId id="2147484417" r:id="rId8"/>
    <p:sldLayoutId id="2147484418" r:id="rId9"/>
    <p:sldLayoutId id="2147484419" r:id="rId10"/>
    <p:sldLayoutId id="2147484420" r:id="rId11"/>
    <p:sldLayoutId id="2147484421" r:id="rId12"/>
    <p:sldLayoutId id="2147484422" r:id="rId13"/>
    <p:sldLayoutId id="2147484423" r:id="rId14"/>
    <p:sldLayoutId id="2147484424" r:id="rId15"/>
    <p:sldLayoutId id="2147484425" r:id="rId16"/>
  </p:sldLayoutIdLst>
  <p:transition xmlns:p14="http://schemas.microsoft.com/office/powerpoint/2010/main" spd="med">
    <p:fade/>
  </p:transition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0"/>
        </a:spcBef>
        <a:spcAft>
          <a:spcPts val="2000"/>
        </a:spcAft>
        <a:buFont typeface="Wingdings 2" pitchFamily="18" charset="2"/>
        <a:buChar char="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PageOverla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82682C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1A1236B-D0BD-104E-9AB1-3CC9A85373D3}" type="datetimeFigureOut">
              <a:rPr lang="zh-CN" altLang="en-US" smtClean="0">
                <a:solidFill>
                  <a:srgbClr val="82682C"/>
                </a:solidFill>
                <a:latin typeface="Calibri" charset="0"/>
                <a:ea typeface="宋体" charset="-122"/>
                <a:cs typeface="宋体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1/14/13</a:t>
            </a:fld>
            <a:endParaRPr lang="zh-CN" altLang="en-US">
              <a:solidFill>
                <a:srgbClr val="82682C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220" y="6158753"/>
            <a:ext cx="1051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562780B4-587A-C042-9EBD-A23E02034A0F}" type="slidenum">
              <a:rPr lang="zh-CN" altLang="en-US" smtClean="0">
                <a:solidFill>
                  <a:srgbClr val="82682C"/>
                </a:solidFill>
                <a:latin typeface="Calibri" charset="0"/>
                <a:ea typeface="宋体" charset="-122"/>
                <a:cs typeface="宋体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82682C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7" r:id="rId1"/>
    <p:sldLayoutId id="2147484428" r:id="rId2"/>
    <p:sldLayoutId id="2147484429" r:id="rId3"/>
    <p:sldLayoutId id="2147484430" r:id="rId4"/>
    <p:sldLayoutId id="2147484431" r:id="rId5"/>
    <p:sldLayoutId id="2147484432" r:id="rId6"/>
    <p:sldLayoutId id="2147484433" r:id="rId7"/>
    <p:sldLayoutId id="2147484434" r:id="rId8"/>
    <p:sldLayoutId id="2147484435" r:id="rId9"/>
    <p:sldLayoutId id="2147484436" r:id="rId10"/>
    <p:sldLayoutId id="2147484437" r:id="rId11"/>
    <p:sldLayoutId id="2147484438" r:id="rId12"/>
    <p:sldLayoutId id="2147484439" r:id="rId13"/>
    <p:sldLayoutId id="2147484440" r:id="rId14"/>
    <p:sldLayoutId id="2147484441" r:id="rId15"/>
    <p:sldLayoutId id="2147484442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0"/>
        </a:spcBef>
        <a:spcAft>
          <a:spcPts val="2000"/>
        </a:spcAft>
        <a:buFont typeface="Wingdings 2" pitchFamily="18" charset="2"/>
        <a:buChar char="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ynda.com/Git-tutorials/Git-Essential-Training/100222-2.html" TargetMode="External"/><Relationship Id="rId4" Type="http://schemas.openxmlformats.org/officeDocument/2006/relationships/hyperlink" Target="http://www.youtube.com/watch?v=ZDR433b0HJY" TargetMode="External"/><Relationship Id="rId5" Type="http://schemas.openxmlformats.org/officeDocument/2006/relationships/hyperlink" Target="http://git-scm.com/book" TargetMode="External"/><Relationship Id="rId6" Type="http://schemas.openxmlformats.org/officeDocument/2006/relationships/hyperlink" Target="http://rogerdudler.github.com/git-guide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rgroffalarcon@fullsail.com" TargetMode="External"/><Relationship Id="rId3" Type="http://schemas.openxmlformats.org/officeDocument/2006/relationships/hyperlink" Target="mailto:rgroffalarcon@aim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2 </a:t>
            </a:r>
            <a:br>
              <a:rPr lang="en-US" dirty="0" smtClean="0"/>
            </a:br>
            <a:r>
              <a:rPr lang="en-US" dirty="0" err="1" smtClean="0"/>
              <a:t>GoToTraining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saw in 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663700"/>
            <a:ext cx="8001000" cy="4699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Disorganization:</a:t>
            </a:r>
          </a:p>
          <a:p>
            <a:pPr lvl="1"/>
            <a:r>
              <a:rPr lang="en-US" sz="2900" dirty="0" smtClean="0"/>
              <a:t> This will kill you when you begin working with 2 apps!</a:t>
            </a:r>
          </a:p>
          <a:p>
            <a:pPr lvl="1"/>
            <a:r>
              <a:rPr lang="en-US" sz="2900" dirty="0" smtClean="0"/>
              <a:t>You </a:t>
            </a:r>
            <a:r>
              <a:rPr lang="en-US" sz="2900" dirty="0"/>
              <a:t>may NOT share files between the apps</a:t>
            </a:r>
            <a:r>
              <a:rPr lang="en-US" sz="2900" dirty="0" smtClean="0"/>
              <a:t>!</a:t>
            </a:r>
          </a:p>
          <a:p>
            <a:pPr lvl="1"/>
            <a:r>
              <a:rPr lang="en-US" sz="2900" dirty="0" smtClean="0"/>
              <a:t>It </a:t>
            </a:r>
            <a:r>
              <a:rPr lang="en-US" sz="2900" dirty="0"/>
              <a:t>will also result in a point </a:t>
            </a:r>
            <a:r>
              <a:rPr lang="en-US" sz="2900" dirty="0" smtClean="0"/>
              <a:t>reduction.</a:t>
            </a:r>
          </a:p>
          <a:p>
            <a:pPr lvl="1"/>
            <a:r>
              <a:rPr lang="en-US" sz="2900" dirty="0" smtClean="0"/>
              <a:t>HTML </a:t>
            </a:r>
            <a:r>
              <a:rPr lang="en-US" sz="2900" dirty="0"/>
              <a:t>should never be in a folder.</a:t>
            </a:r>
            <a:endParaRPr lang="en-US" sz="2900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55784"/>
            <a:ext cx="9144000" cy="11458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Things I saw in Project 1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268760"/>
            <a:ext cx="8001000" cy="5400600"/>
          </a:xfrm>
        </p:spPr>
        <p:txBody>
          <a:bodyPr>
            <a:noAutofit/>
          </a:bodyPr>
          <a:lstStyle/>
          <a:p>
            <a:pPr>
              <a:buSzPct val="125000"/>
            </a:pPr>
            <a:r>
              <a:rPr lang="en-US" sz="3000" dirty="0" smtClean="0"/>
              <a:t> CONFUSION – Over thinking</a:t>
            </a:r>
          </a:p>
          <a:p>
            <a:pPr>
              <a:buSzPct val="125000"/>
            </a:pPr>
            <a:r>
              <a:rPr lang="en-US" sz="3000" dirty="0" smtClean="0"/>
              <a:t> Just justifying why you implemented a pattern the way you did. (</a:t>
            </a:r>
            <a:r>
              <a:rPr lang="en-US" sz="3000" dirty="0" err="1" smtClean="0"/>
              <a:t>ie</a:t>
            </a:r>
            <a:r>
              <a:rPr lang="en-US" sz="3000" dirty="0" smtClean="0"/>
              <a:t>. – Search field location).</a:t>
            </a:r>
          </a:p>
          <a:p>
            <a:pPr>
              <a:buSzPct val="125000"/>
            </a:pPr>
            <a:r>
              <a:rPr lang="en-US" sz="3000" dirty="0"/>
              <a:t> GH-Pages links:</a:t>
            </a:r>
          </a:p>
          <a:p>
            <a:pPr lvl="1">
              <a:buSzPct val="125000"/>
            </a:pPr>
            <a:r>
              <a:rPr lang="en-US" dirty="0"/>
              <a:t>Not Merged with Master – this results in the file that I download and grade not being the file that you think you are submitting</a:t>
            </a:r>
            <a:r>
              <a:rPr lang="en-US" dirty="0" smtClean="0"/>
              <a:t>. </a:t>
            </a:r>
            <a:endParaRPr lang="en-US" dirty="0"/>
          </a:p>
          <a:p>
            <a:pPr lvl="3">
              <a:buSzPct val="125000"/>
            </a:pPr>
            <a:r>
              <a:rPr lang="en-US" sz="2800" dirty="0" smtClean="0"/>
              <a:t> I </a:t>
            </a:r>
            <a:r>
              <a:rPr lang="en-US" sz="2800" dirty="0" err="1" smtClean="0"/>
              <a:t>wlll</a:t>
            </a:r>
            <a:r>
              <a:rPr lang="en-US" sz="2800" dirty="0" smtClean="0"/>
              <a:t> NOT ask for resubmissions this week forward.</a:t>
            </a:r>
            <a:endParaRPr lang="en-US" sz="2800" dirty="0"/>
          </a:p>
          <a:p>
            <a:pPr lvl="1">
              <a:buSzPct val="125000"/>
            </a:pPr>
            <a:endParaRPr lang="en-US" dirty="0"/>
          </a:p>
          <a:p>
            <a:pPr>
              <a:buSzPct val="125000"/>
              <a:buBlip>
                <a:blip r:embed="rId2"/>
              </a:buBlip>
            </a:pPr>
            <a:endParaRPr lang="en-US" sz="2800" dirty="0" smtClean="0"/>
          </a:p>
          <a:p>
            <a:pPr marL="0" indent="0">
              <a:buSzPct val="12500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725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Things I saw in Project 1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980728"/>
            <a:ext cx="8001000" cy="5400600"/>
          </a:xfrm>
        </p:spPr>
        <p:txBody>
          <a:bodyPr>
            <a:noAutofit/>
          </a:bodyPr>
          <a:lstStyle/>
          <a:p>
            <a:pPr>
              <a:buSzPct val="125000"/>
            </a:pPr>
            <a:r>
              <a:rPr lang="en-US" sz="2800" dirty="0" smtClean="0"/>
              <a:t> </a:t>
            </a:r>
            <a:r>
              <a:rPr lang="en-US" sz="3000" dirty="0" err="1" smtClean="0"/>
              <a:t>Git</a:t>
            </a:r>
            <a:r>
              <a:rPr lang="en-US" sz="3000" dirty="0" smtClean="0"/>
              <a:t> Branches:</a:t>
            </a:r>
            <a:endParaRPr lang="en-US" sz="3000" dirty="0"/>
          </a:p>
          <a:p>
            <a:pPr lvl="1">
              <a:buSzPct val="125000"/>
            </a:pPr>
            <a:endParaRPr lang="en-US" dirty="0"/>
          </a:p>
          <a:p>
            <a:pPr>
              <a:buSzPct val="125000"/>
              <a:buBlip>
                <a:blip r:embed="rId2"/>
              </a:buBlip>
            </a:pPr>
            <a:endParaRPr lang="en-US" sz="2800" dirty="0" smtClean="0"/>
          </a:p>
          <a:p>
            <a:pPr marL="0" indent="0">
              <a:buSzPct val="125000"/>
              <a:buNone/>
            </a:pPr>
            <a:endParaRPr lang="en-US" sz="2800" dirty="0"/>
          </a:p>
        </p:txBody>
      </p:sp>
      <p:pic>
        <p:nvPicPr>
          <p:cNvPr id="2" name="Picture 1" descr="Git-Really Ba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1633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Git-Correc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0790"/>
            <a:ext cx="9144000" cy="1404594"/>
          </a:xfrm>
          <a:prstGeom prst="rect">
            <a:avLst/>
          </a:prstGeom>
        </p:spPr>
      </p:pic>
      <p:pic>
        <p:nvPicPr>
          <p:cNvPr id="6" name="Picture 5" descr="Git - Not in Sync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" y="3531803"/>
            <a:ext cx="9144000" cy="16253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1800" y="170080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</a:rPr>
              <a:t>Need to pull, commit, push and then merge </a:t>
            </a: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267580"/>
            <a:ext cx="5760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771636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4077072"/>
            <a:ext cx="5760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4653136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688" y="6093296"/>
            <a:ext cx="79208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3808" y="36357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</a:rPr>
              <a:t>Need to commit, push and then merge </a:t>
            </a: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9912" y="551723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</a:rPr>
              <a:t>PERFECT!!!! </a:t>
            </a: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  <a:sym typeface="Wingdings"/>
              </a:rPr>
              <a:t></a:t>
            </a:r>
            <a:r>
              <a:rPr lang="en-US" dirty="0" smtClean="0">
                <a:solidFill>
                  <a:prstClr val="black"/>
                </a:solidFill>
                <a:latin typeface="Calibri" charset="0"/>
                <a:ea typeface="宋体" charset="-122"/>
                <a:cs typeface="宋体" charset="-122"/>
              </a:rPr>
              <a:t> </a:t>
            </a:r>
            <a:endParaRPr lang="en-US" dirty="0">
              <a:solidFill>
                <a:prstClr val="black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10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saw in 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5960"/>
            <a:ext cx="8001000" cy="4699000"/>
          </a:xfrm>
        </p:spPr>
        <p:txBody>
          <a:bodyPr>
            <a:noAutofit/>
          </a:bodyPr>
          <a:lstStyle/>
          <a:p>
            <a:pPr>
              <a:buSzPct val="125000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3200" dirty="0" err="1" smtClean="0"/>
              <a:t>Git</a:t>
            </a:r>
            <a:r>
              <a:rPr lang="en-US" sz="3200" dirty="0" smtClean="0"/>
              <a:t> Resources:</a:t>
            </a:r>
            <a:endParaRPr lang="en-US" sz="3000" dirty="0" smtClean="0"/>
          </a:p>
          <a:p>
            <a:pPr lvl="1"/>
            <a:r>
              <a:rPr lang="en-US" sz="3000" dirty="0" smtClean="0">
                <a:hlinkClick r:id="rId3"/>
              </a:rPr>
              <a:t>http</a:t>
            </a:r>
            <a:r>
              <a:rPr lang="en-US" sz="3000" dirty="0">
                <a:hlinkClick r:id="rId3"/>
              </a:rPr>
              <a:t>://</a:t>
            </a:r>
            <a:r>
              <a:rPr lang="en-US" sz="3000" dirty="0" err="1">
                <a:hlinkClick r:id="rId3"/>
              </a:rPr>
              <a:t>www.lynda.com</a:t>
            </a:r>
            <a:r>
              <a:rPr lang="en-US" sz="3000" dirty="0">
                <a:hlinkClick r:id="rId3"/>
              </a:rPr>
              <a:t>/</a:t>
            </a:r>
            <a:r>
              <a:rPr lang="en-US" sz="3000" dirty="0" err="1">
                <a:hlinkClick r:id="rId3"/>
              </a:rPr>
              <a:t>Git</a:t>
            </a:r>
            <a:r>
              <a:rPr lang="en-US" sz="3000" dirty="0">
                <a:hlinkClick r:id="rId3"/>
              </a:rPr>
              <a:t>-tutorials/</a:t>
            </a:r>
            <a:r>
              <a:rPr lang="en-US" sz="3000" dirty="0" err="1">
                <a:hlinkClick r:id="rId3"/>
              </a:rPr>
              <a:t>Git</a:t>
            </a:r>
            <a:r>
              <a:rPr lang="en-US" sz="3000" dirty="0">
                <a:hlinkClick r:id="rId3"/>
              </a:rPr>
              <a:t>-Essential-Training/100222-2.html</a:t>
            </a:r>
            <a:endParaRPr lang="en-US" sz="3000" dirty="0"/>
          </a:p>
          <a:p>
            <a:pPr lvl="1"/>
            <a:r>
              <a:rPr lang="en-US" sz="3000" dirty="0" smtClean="0">
                <a:hlinkClick r:id="rId4"/>
              </a:rPr>
              <a:t>Scott Chacon - http://www.youtube.com/watch?v=ZDR433b0HJY</a:t>
            </a:r>
            <a:endParaRPr lang="en-US" sz="3000" dirty="0" smtClean="0"/>
          </a:p>
          <a:p>
            <a:pPr lvl="1"/>
            <a:r>
              <a:rPr lang="en-US" sz="3000" dirty="0" smtClean="0">
                <a:hlinkClick r:id="rId5"/>
              </a:rPr>
              <a:t>Scott Chacon - http</a:t>
            </a:r>
            <a:r>
              <a:rPr lang="en-US" sz="3000" dirty="0">
                <a:hlinkClick r:id="rId5"/>
              </a:rPr>
              <a:t>://git-scm.com/book</a:t>
            </a:r>
            <a:r>
              <a:rPr lang="en-US" sz="3000" dirty="0"/>
              <a:t>﻿</a:t>
            </a:r>
            <a:endParaRPr lang="en-US" sz="3000" dirty="0" smtClean="0"/>
          </a:p>
          <a:p>
            <a:pPr lvl="1"/>
            <a:r>
              <a:rPr lang="en-US" sz="3000" dirty="0">
                <a:hlinkClick r:id="rId6"/>
              </a:rPr>
              <a:t>http://rogerdudler.github.com/git-guide</a:t>
            </a:r>
            <a:r>
              <a:rPr lang="en-US" sz="3000" dirty="0" smtClean="0">
                <a:hlinkClick r:id="rId6"/>
              </a:rPr>
              <a:t>/</a:t>
            </a:r>
            <a:endParaRPr lang="en-US" sz="3000" dirty="0" smtClean="0"/>
          </a:p>
          <a:p>
            <a:pPr marL="514350" indent="-514350"/>
            <a:endParaRPr lang="en-US" sz="3200" dirty="0" smtClean="0"/>
          </a:p>
          <a:p>
            <a:pPr marL="514350" indent="-514350"/>
            <a:endParaRPr lang="en-US" sz="3200" dirty="0" smtClean="0"/>
          </a:p>
          <a:p>
            <a:pPr marL="514350" indent="-514350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0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905000"/>
            <a:ext cx="8890000" cy="4775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Discussion Questions:</a:t>
            </a:r>
          </a:p>
          <a:p>
            <a:pPr lvl="1"/>
            <a:r>
              <a:rPr lang="en-US" sz="2800" dirty="0" smtClean="0"/>
              <a:t>Your video is due Friday.</a:t>
            </a:r>
            <a:endParaRPr lang="en-US" sz="2800" dirty="0"/>
          </a:p>
          <a:p>
            <a:pPr lvl="1"/>
            <a:r>
              <a:rPr lang="en-US" sz="3000" dirty="0" smtClean="0"/>
              <a:t>Your 2 responses are due Saturday.</a:t>
            </a:r>
            <a:endParaRPr lang="en-US" sz="3000" dirty="0"/>
          </a:p>
          <a:p>
            <a:pPr lvl="1"/>
            <a:r>
              <a:rPr lang="en-US" sz="2900" dirty="0" smtClean="0"/>
              <a:t>Excellent discussion from those who participated!</a:t>
            </a:r>
          </a:p>
          <a:p>
            <a:pPr lvl="1"/>
            <a:r>
              <a:rPr lang="en-US" sz="2900" dirty="0" smtClean="0"/>
              <a:t>Google Group … let’s talk about this.</a:t>
            </a:r>
          </a:p>
          <a:p>
            <a:r>
              <a:rPr lang="en-US" sz="2800" dirty="0"/>
              <a:t>IF this is the ONLY time you are late, I will NOT take points off of GPS.</a:t>
            </a:r>
            <a:endParaRPr lang="en-US" sz="3200" dirty="0"/>
          </a:p>
          <a:p>
            <a:pPr marL="0" indent="0">
              <a:buNone/>
            </a:pPr>
            <a:endParaRPr lang="en-US" sz="31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Things I saw in Project 1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181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Project 2</a:t>
            </a:r>
            <a:endParaRPr lang="en-US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U Project 2 Rubr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-63500"/>
            <a:ext cx="6731000" cy="889000"/>
          </a:xfrm>
        </p:spPr>
        <p:txBody>
          <a:bodyPr/>
          <a:lstStyle/>
          <a:p>
            <a:r>
              <a:rPr lang="en-US" dirty="0" smtClean="0"/>
              <a:t>Project 2 - Rubric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8300" y="641524"/>
            <a:ext cx="8229600" cy="778098"/>
          </a:xfrm>
        </p:spPr>
        <p:txBody>
          <a:bodyPr/>
          <a:lstStyle/>
          <a:p>
            <a:r>
              <a:rPr lang="en-US" dirty="0" smtClean="0"/>
              <a:t>Required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612900"/>
            <a:ext cx="9144000" cy="5105400"/>
          </a:xfrm>
        </p:spPr>
        <p:txBody>
          <a:bodyPr numCol="2" spcCol="457200">
            <a:noAutofit/>
          </a:bodyPr>
          <a:lstStyle/>
          <a:p>
            <a:pPr lvl="1">
              <a:buSzPct val="100000"/>
            </a:pPr>
            <a:r>
              <a:rPr lang="en-US" sz="2600" dirty="0" smtClean="0"/>
              <a:t>GOLD app</a:t>
            </a:r>
          </a:p>
          <a:p>
            <a:pPr lvl="2">
              <a:buSzPct val="100000"/>
            </a:pPr>
            <a:r>
              <a:rPr lang="en-US" sz="2400" dirty="0" smtClean="0"/>
              <a:t>Eventually </a:t>
            </a:r>
            <a:r>
              <a:rPr lang="en-US" sz="2400" dirty="0" err="1" smtClean="0"/>
              <a:t>jQM</a:t>
            </a:r>
            <a:r>
              <a:rPr lang="en-US" sz="2400" dirty="0" smtClean="0"/>
              <a:t> only</a:t>
            </a:r>
          </a:p>
          <a:p>
            <a:pPr lvl="2">
              <a:buSzPct val="100000"/>
            </a:pPr>
            <a:r>
              <a:rPr lang="en-US" sz="2400" dirty="0" smtClean="0"/>
              <a:t>Contains patterns that work BEST for your app.</a:t>
            </a:r>
          </a:p>
          <a:p>
            <a:pPr lvl="1">
              <a:buSzPct val="100000"/>
            </a:pPr>
            <a:r>
              <a:rPr lang="en-US" sz="2600" dirty="0" smtClean="0"/>
              <a:t>BRONZE app</a:t>
            </a:r>
          </a:p>
          <a:p>
            <a:pPr lvl="2">
              <a:buSzPct val="100000"/>
            </a:pPr>
            <a:r>
              <a:rPr lang="en-US" sz="2400" dirty="0" smtClean="0"/>
              <a:t>Contains the VFW CRUD</a:t>
            </a:r>
          </a:p>
          <a:p>
            <a:pPr lvl="1">
              <a:buSzPct val="100000"/>
            </a:pPr>
            <a:r>
              <a:rPr lang="en-US" sz="3000" dirty="0" smtClean="0"/>
              <a:t>Search</a:t>
            </a:r>
            <a:endParaRPr lang="en-US" sz="3000" dirty="0"/>
          </a:p>
          <a:p>
            <a:pPr lvl="1">
              <a:buSzPct val="100000"/>
            </a:pPr>
            <a:r>
              <a:rPr lang="en-US" sz="2800" dirty="0" smtClean="0"/>
              <a:t> Navigation</a:t>
            </a:r>
            <a:endParaRPr lang="en-US" sz="2800" dirty="0"/>
          </a:p>
          <a:p>
            <a:pPr lvl="1">
              <a:buSzPct val="100000"/>
            </a:pPr>
            <a:r>
              <a:rPr lang="en-US" sz="2800" dirty="0" smtClean="0"/>
              <a:t>Item Details</a:t>
            </a:r>
          </a:p>
          <a:p>
            <a:pPr lvl="2">
              <a:buSzPct val="100000"/>
            </a:pPr>
            <a:r>
              <a:rPr lang="en-US" sz="2600" dirty="0" smtClean="0"/>
              <a:t>One-Window Drilldown</a:t>
            </a:r>
          </a:p>
          <a:p>
            <a:pPr lvl="2">
              <a:buSzPct val="100000"/>
            </a:pPr>
            <a:r>
              <a:rPr lang="en-US" sz="2800" dirty="0" smtClean="0"/>
              <a:t>List Inlay</a:t>
            </a:r>
          </a:p>
          <a:p>
            <a:pPr marL="1028700" lvl="1"/>
            <a:r>
              <a:rPr lang="en-US" sz="3000" dirty="0" smtClean="0"/>
              <a:t>Images</a:t>
            </a:r>
          </a:p>
          <a:p>
            <a:pPr marL="1485900" lvl="2"/>
            <a:r>
              <a:rPr lang="en-US" sz="2800" dirty="0" smtClean="0"/>
              <a:t>Thumbnail &amp; Text</a:t>
            </a:r>
          </a:p>
          <a:p>
            <a:pPr marL="1485900" lvl="2"/>
            <a:r>
              <a:rPr lang="en-US" sz="2800" dirty="0" smtClean="0"/>
              <a:t>Thumbnail Grid</a:t>
            </a:r>
          </a:p>
          <a:p>
            <a:pPr marL="1028700" lvl="1"/>
            <a:r>
              <a:rPr lang="en-US" sz="3000" dirty="0" smtClean="0"/>
              <a:t>Order (</a:t>
            </a:r>
            <a:r>
              <a:rPr lang="en-US" sz="3000" dirty="0" err="1" smtClean="0"/>
              <a:t>Newsstream</a:t>
            </a:r>
            <a:r>
              <a:rPr lang="en-US" sz="3000" dirty="0" smtClean="0"/>
              <a:t>)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0364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“BRONZE App”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8001000" cy="4292600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 smtClean="0"/>
              <a:t>What is it?</a:t>
            </a:r>
          </a:p>
          <a:p>
            <a:pPr lvl="1"/>
            <a:r>
              <a:rPr lang="en-US" sz="12000" dirty="0" smtClean="0"/>
              <a:t>It is a fully functioning app in which you implement pattern choices that may not be optimal.</a:t>
            </a:r>
          </a:p>
          <a:p>
            <a:pPr lvl="1"/>
            <a:r>
              <a:rPr lang="en-US" sz="12000" dirty="0" smtClean="0"/>
              <a:t>“BRONZE APP” has nothing to do with broken code. </a:t>
            </a:r>
            <a:endParaRPr lang="en-US" sz="8000" dirty="0" smtClean="0"/>
          </a:p>
          <a:p>
            <a:endParaRPr lang="en-US" sz="3200" dirty="0" smtClean="0"/>
          </a:p>
          <a:p>
            <a:r>
              <a:rPr lang="en-US" sz="12800" dirty="0" smtClean="0"/>
              <a:t>Do I have to create a new app?</a:t>
            </a:r>
            <a:endParaRPr lang="en-US" dirty="0" smtClean="0"/>
          </a:p>
          <a:p>
            <a:pPr lvl="1"/>
            <a:r>
              <a:rPr lang="en-US" sz="12600" dirty="0" smtClean="0"/>
              <a:t>NO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5184"/>
            <a:ext cx="9144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rgbClr val="000090"/>
                </a:solidFill>
              </a:rPr>
              <a:t>j</a:t>
            </a:r>
            <a:r>
              <a:rPr lang="en-US" b="1" dirty="0" err="1">
                <a:solidFill>
                  <a:srgbClr val="000090"/>
                </a:solidFill>
              </a:rPr>
              <a:t>Q</a:t>
            </a:r>
            <a:r>
              <a:rPr lang="en-US" b="1" dirty="0" err="1" smtClean="0">
                <a:solidFill>
                  <a:srgbClr val="000090"/>
                </a:solidFill>
              </a:rPr>
              <a:t>uery</a:t>
            </a:r>
            <a:r>
              <a:rPr lang="en-US" b="1" dirty="0" smtClean="0">
                <a:solidFill>
                  <a:srgbClr val="000090"/>
                </a:solidFill>
              </a:rPr>
              <a:t> Mobile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(JQM)</a:t>
            </a:r>
            <a:endParaRPr lang="en-US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892300"/>
            <a:ext cx="8001000" cy="4762500"/>
          </a:xfrm>
        </p:spPr>
        <p:txBody>
          <a:bodyPr>
            <a:normAutofit/>
          </a:bodyPr>
          <a:lstStyle/>
          <a:p>
            <a:r>
              <a:rPr lang="en-US" sz="4129" dirty="0" smtClean="0"/>
              <a:t>Contact Info</a:t>
            </a:r>
          </a:p>
          <a:p>
            <a:r>
              <a:rPr lang="en-US" sz="4129" dirty="0" smtClean="0"/>
              <a:t>Things I saw in Project 1</a:t>
            </a:r>
          </a:p>
          <a:p>
            <a:r>
              <a:rPr lang="en-US" sz="4129" dirty="0" smtClean="0"/>
              <a:t>Project 2</a:t>
            </a:r>
          </a:p>
          <a:p>
            <a:r>
              <a:rPr lang="en-US" sz="4129" dirty="0" smtClean="0"/>
              <a:t>Benefits of </a:t>
            </a:r>
            <a:r>
              <a:rPr lang="en-US" sz="4129" dirty="0" err="1" smtClean="0"/>
              <a:t>JQMobile</a:t>
            </a:r>
            <a:endParaRPr lang="en-US" sz="4129" dirty="0" smtClean="0"/>
          </a:p>
          <a:p>
            <a:r>
              <a:rPr lang="en-US" sz="4129" dirty="0" smtClean="0"/>
              <a:t>Project 3 – What’s coming up?</a:t>
            </a:r>
          </a:p>
          <a:p>
            <a:endParaRPr lang="en-US" sz="3800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558800"/>
            <a:ext cx="8229600" cy="1143000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6900" y="1892300"/>
            <a:ext cx="8001000" cy="4673600"/>
          </a:xfrm>
        </p:spPr>
        <p:txBody>
          <a:bodyPr>
            <a:normAutofit lnSpcReduction="10000"/>
          </a:bodyPr>
          <a:lstStyle/>
          <a:p>
            <a:pPr>
              <a:buSzPct val="125000"/>
            </a:pPr>
            <a:r>
              <a:rPr lang="en-US" sz="3200" dirty="0" smtClean="0"/>
              <a:t> Provides </a:t>
            </a:r>
            <a:r>
              <a:rPr lang="en-US" sz="3200" dirty="0"/>
              <a:t>increased </a:t>
            </a:r>
            <a:r>
              <a:rPr lang="en-US" sz="3200" dirty="0" smtClean="0"/>
              <a:t>functionality.</a:t>
            </a:r>
          </a:p>
          <a:p>
            <a:pPr>
              <a:buSzPct val="125000"/>
            </a:pPr>
            <a:r>
              <a:rPr lang="en-US" sz="3200" dirty="0" smtClean="0"/>
              <a:t> Makes app aesthetically pleasing.</a:t>
            </a:r>
          </a:p>
          <a:p>
            <a:pPr>
              <a:buSzPct val="125000"/>
            </a:pPr>
            <a:r>
              <a:rPr lang="en-US" sz="3200" dirty="0" smtClean="0"/>
              <a:t> </a:t>
            </a:r>
            <a:r>
              <a:rPr lang="en-US" sz="3200" dirty="0" err="1" smtClean="0"/>
              <a:t>Navbars</a:t>
            </a:r>
            <a:r>
              <a:rPr lang="en-US" dirty="0"/>
              <a:t> </a:t>
            </a:r>
            <a:r>
              <a:rPr lang="en-US" sz="3200" dirty="0"/>
              <a:t>are easy to </a:t>
            </a:r>
            <a:r>
              <a:rPr lang="en-US" sz="3200" dirty="0" smtClean="0"/>
              <a:t>implement</a:t>
            </a:r>
            <a:r>
              <a:rPr lang="en-US" dirty="0" smtClean="0"/>
              <a:t>.</a:t>
            </a:r>
          </a:p>
          <a:p>
            <a:pPr>
              <a:buSzPct val="125000"/>
            </a:pPr>
            <a:r>
              <a:rPr lang="en-US" sz="3200" dirty="0" smtClean="0"/>
              <a:t> Styled Buttons</a:t>
            </a:r>
            <a:endParaRPr lang="en-US" dirty="0" smtClean="0"/>
          </a:p>
          <a:p>
            <a:pPr>
              <a:buSzPct val="125000"/>
            </a:pPr>
            <a:r>
              <a:rPr lang="en-US" sz="3200" dirty="0" smtClean="0"/>
              <a:t> Icons on buttons</a:t>
            </a:r>
          </a:p>
          <a:p>
            <a:pPr>
              <a:buSzPct val="125000"/>
            </a:pPr>
            <a:r>
              <a:rPr lang="en-US" sz="3200" dirty="0" smtClean="0"/>
              <a:t> Search will easily work</a:t>
            </a:r>
            <a:r>
              <a:rPr lang="en-US" dirty="0"/>
              <a:t> </a:t>
            </a:r>
            <a:r>
              <a:rPr lang="en-US" sz="3200" dirty="0" smtClean="0"/>
              <a:t>and is required this week for the home page.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30400"/>
            <a:ext cx="8597900" cy="46609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Search – MUST function this week:</a:t>
            </a:r>
          </a:p>
          <a:p>
            <a:pPr lvl="1"/>
            <a:r>
              <a:rPr lang="en-US" sz="3200" dirty="0" smtClean="0"/>
              <a:t>In </a:t>
            </a:r>
            <a:r>
              <a:rPr lang="en-US" sz="3200" dirty="0" err="1" smtClean="0"/>
              <a:t>jQM</a:t>
            </a:r>
            <a:r>
              <a:rPr lang="en-US" sz="3200" dirty="0" smtClean="0"/>
              <a:t> it is not a search, it is a filter.</a:t>
            </a:r>
          </a:p>
          <a:p>
            <a:pPr lvl="1"/>
            <a:r>
              <a:rPr lang="en-US" sz="3200" dirty="0" smtClean="0"/>
              <a:t>It is not dynamic.</a:t>
            </a:r>
          </a:p>
          <a:p>
            <a:pPr lvl="4"/>
            <a:r>
              <a:rPr lang="en-US" sz="2400" dirty="0" smtClean="0"/>
              <a:t> </a:t>
            </a:r>
            <a:r>
              <a:rPr lang="en-US" sz="2600" dirty="0">
                <a:solidFill>
                  <a:srgbClr val="000090"/>
                </a:solidFill>
              </a:rPr>
              <a:t>d</a:t>
            </a:r>
            <a:r>
              <a:rPr lang="en-US" sz="2600" dirty="0" smtClean="0">
                <a:solidFill>
                  <a:srgbClr val="000090"/>
                </a:solidFill>
              </a:rPr>
              <a:t>ata</a:t>
            </a:r>
            <a:r>
              <a:rPr lang="en-US" sz="2600" dirty="0">
                <a:solidFill>
                  <a:srgbClr val="000090"/>
                </a:solidFill>
              </a:rPr>
              <a:t>-filter=“true”</a:t>
            </a:r>
          </a:p>
          <a:p>
            <a:pPr lvl="1">
              <a:buSzPct val="100000"/>
            </a:pPr>
            <a:r>
              <a:rPr lang="en-US" sz="3200" dirty="0" smtClean="0"/>
              <a:t>It will </a:t>
            </a:r>
            <a:r>
              <a:rPr lang="en-US" sz="3200" dirty="0"/>
              <a:t>need to be on each page that the user will search.</a:t>
            </a:r>
            <a:endParaRPr lang="en-US" sz="3200" dirty="0" smtClean="0"/>
          </a:p>
          <a:p>
            <a:pPr lvl="1">
              <a:buNone/>
            </a:pPr>
            <a:endParaRPr lang="en-US" sz="3000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96752"/>
            <a:ext cx="8597900" cy="4660900"/>
          </a:xfrm>
        </p:spPr>
        <p:txBody>
          <a:bodyPr>
            <a:normAutofit lnSpcReduction="10000"/>
          </a:bodyPr>
          <a:lstStyle/>
          <a:p>
            <a:pPr>
              <a:buSzPct val="100000"/>
            </a:pPr>
            <a:r>
              <a:rPr lang="en-US" sz="3200" b="1" dirty="0" smtClean="0"/>
              <a:t>Navigation</a:t>
            </a:r>
            <a:r>
              <a:rPr lang="en-US" sz="3200" dirty="0" smtClean="0"/>
              <a:t>: 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Prevents the user from being “stuck” in the app.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Should be on every page, except the VFW CRUD form and the Display Data.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Must include a link to Home, an Info page or About page, </a:t>
            </a:r>
            <a:r>
              <a:rPr lang="en-US" sz="3000" dirty="0" err="1" smtClean="0"/>
              <a:t>Newsstream</a:t>
            </a:r>
            <a:r>
              <a:rPr lang="en-US" sz="3000" smtClean="0"/>
              <a:t> (</a:t>
            </a:r>
            <a:r>
              <a:rPr lang="en-US" sz="3000" dirty="0" smtClean="0"/>
              <a:t>or any other page that you think is appropriate, some put an </a:t>
            </a:r>
            <a:r>
              <a:rPr lang="en-US" sz="3000" dirty="0" err="1" smtClean="0"/>
              <a:t>additem</a:t>
            </a:r>
            <a:r>
              <a:rPr lang="en-US" sz="3000" dirty="0" smtClean="0"/>
              <a:t> link here)</a:t>
            </a:r>
            <a:r>
              <a:rPr lang="en-US" sz="3000" dirty="0"/>
              <a:t>.</a:t>
            </a:r>
            <a:endParaRPr lang="en-US" sz="3000" dirty="0" smtClean="0"/>
          </a:p>
          <a:p>
            <a:pPr>
              <a:buNone/>
            </a:pPr>
            <a:endParaRPr lang="en-US" sz="3200" b="1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024"/>
            <a:ext cx="8229600" cy="1143000"/>
          </a:xfrm>
        </p:spPr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604" y="1879600"/>
            <a:ext cx="8597900" cy="4090764"/>
          </a:xfrm>
        </p:spPr>
        <p:txBody>
          <a:bodyPr>
            <a:normAutofit lnSpcReduction="10000"/>
          </a:bodyPr>
          <a:lstStyle/>
          <a:p>
            <a:pPr>
              <a:buSzPct val="100000"/>
            </a:pPr>
            <a:r>
              <a:rPr lang="en-US" sz="3200" b="1" dirty="0" smtClean="0"/>
              <a:t> Navigation</a:t>
            </a:r>
            <a:r>
              <a:rPr lang="en-US" sz="3200" dirty="0" smtClean="0"/>
              <a:t>: Info or About Page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Should contain links to </a:t>
            </a:r>
            <a:r>
              <a:rPr lang="en-US" sz="3000" dirty="0" err="1" smtClean="0"/>
              <a:t>Git</a:t>
            </a:r>
            <a:r>
              <a:rPr lang="en-US" sz="3000" dirty="0" smtClean="0"/>
              <a:t>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Should contain links to both the Gold and the Bronze app.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Should include a link to Home.</a:t>
            </a:r>
          </a:p>
          <a:p>
            <a:pPr lvl="1">
              <a:spcAft>
                <a:spcPts val="800"/>
              </a:spcAft>
              <a:buSzPct val="100000"/>
            </a:pPr>
            <a:r>
              <a:rPr lang="en-US" sz="3000" dirty="0" smtClean="0"/>
              <a:t>May include information about yourself or credit for images or assistance (if in doubt, give credit).</a:t>
            </a:r>
          </a:p>
          <a:p>
            <a:pPr>
              <a:buNone/>
            </a:pPr>
            <a:endParaRPr lang="en-US" sz="3200" b="1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62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dirty="0" err="1" smtClean="0"/>
              <a:t>Navbar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8" y="1722438"/>
            <a:ext cx="2537843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57" y="1735138"/>
            <a:ext cx="2537843" cy="4937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0200" y="1722438"/>
            <a:ext cx="3276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Include: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HOME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ABOUT or INFO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NEWSSTREAM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Any other page that you feel would be appropriate.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err="1" smtClean="0"/>
              <a:t>Additem</a:t>
            </a:r>
            <a:endParaRPr lang="en-US" sz="2600" dirty="0" smtClean="0"/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Suggestions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err="1" smtClean="0"/>
              <a:t>etc</a:t>
            </a:r>
            <a:endParaRPr lang="en-US" sz="2600" dirty="0" smtClean="0"/>
          </a:p>
          <a:p>
            <a:pPr marL="285750" indent="-285750">
              <a:buFont typeface="Arial"/>
              <a:buChar char="•"/>
            </a:pPr>
            <a:endParaRPr lang="en-US" sz="2600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dirty="0" smtClean="0"/>
              <a:t>Example of ABOUT of INFO Page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1818640"/>
            <a:ext cx="2537843" cy="4937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500" y="2324100"/>
            <a:ext cx="543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REQUIRED:</a:t>
            </a:r>
          </a:p>
          <a:p>
            <a:pPr marL="742950" lvl="1" indent="-285750">
              <a:buFont typeface="Arial"/>
              <a:buChar char="•"/>
            </a:pPr>
            <a:r>
              <a:rPr lang="en-US" sz="3400" dirty="0" smtClean="0"/>
              <a:t>Links to each app</a:t>
            </a:r>
          </a:p>
          <a:p>
            <a:pPr marL="742950" lvl="1" indent="-285750">
              <a:buFont typeface="Arial"/>
              <a:buChar char="•"/>
            </a:pPr>
            <a:r>
              <a:rPr lang="en-US" sz="3400" dirty="0" smtClean="0"/>
              <a:t>Links to the Repo</a:t>
            </a:r>
          </a:p>
          <a:p>
            <a:pPr marL="742950" lvl="1" indent="-285750">
              <a:buFont typeface="Arial"/>
              <a:buChar char="•"/>
            </a:pPr>
            <a:r>
              <a:rPr lang="en-US" sz="3400" dirty="0" smtClean="0"/>
              <a:t>Links to the Live Pages</a:t>
            </a:r>
          </a:p>
          <a:p>
            <a:pPr marL="742950" lvl="1" indent="-285750">
              <a:buFont typeface="Arial"/>
              <a:buChar char="•"/>
            </a:pPr>
            <a:r>
              <a:rPr lang="en-US" sz="3400" dirty="0" smtClean="0"/>
              <a:t>Credits – if needed.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2559796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832"/>
            <a:ext cx="8229600" cy="1143000"/>
          </a:xfrm>
        </p:spPr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38660"/>
            <a:ext cx="8597900" cy="4660900"/>
          </a:xfrm>
        </p:spPr>
        <p:txBody>
          <a:bodyPr>
            <a:normAutofit lnSpcReduction="10000"/>
          </a:bodyPr>
          <a:lstStyle/>
          <a:p>
            <a:pPr>
              <a:buSzPct val="100000"/>
            </a:pPr>
            <a:r>
              <a:rPr lang="en-US" sz="3200" b="1" dirty="0" smtClean="0"/>
              <a:t> Item Details - </a:t>
            </a:r>
            <a:r>
              <a:rPr lang="en-US" sz="3200" dirty="0"/>
              <a:t>at least one must be in each app; however, each must be </a:t>
            </a:r>
            <a:r>
              <a:rPr lang="en-US" sz="3200" dirty="0" smtClean="0"/>
              <a:t>used:</a:t>
            </a:r>
          </a:p>
          <a:p>
            <a:pPr lvl="1">
              <a:buSzPct val="100000"/>
            </a:pPr>
            <a:r>
              <a:rPr lang="en-US" sz="3000" dirty="0" smtClean="0"/>
              <a:t>  One Window Drilldown (pgs 202 – 205)</a:t>
            </a:r>
          </a:p>
          <a:p>
            <a:pPr lvl="3"/>
            <a:r>
              <a:rPr lang="en-US" sz="2400" dirty="0" smtClean="0"/>
              <a:t>A list of items in a single window.</a:t>
            </a:r>
          </a:p>
          <a:p>
            <a:pPr lvl="3"/>
            <a:endParaRPr lang="en-US" sz="1800" dirty="0" smtClean="0"/>
          </a:p>
          <a:p>
            <a:pPr lvl="1">
              <a:buSzPct val="100000"/>
            </a:pPr>
            <a:r>
              <a:rPr lang="en-US" sz="3000" dirty="0" smtClean="0"/>
              <a:t>  List Inlay (pgs 206 – 209)</a:t>
            </a:r>
          </a:p>
          <a:p>
            <a:pPr lvl="3"/>
            <a:r>
              <a:rPr lang="en-US" sz="2400" dirty="0" smtClean="0"/>
              <a:t>JQM collapsible sets.</a:t>
            </a:r>
          </a:p>
          <a:p>
            <a:pPr lvl="1"/>
            <a:endParaRPr lang="en-US" sz="1800" dirty="0" smtClean="0"/>
          </a:p>
          <a:p>
            <a:pPr lvl="1">
              <a:buSzPct val="100000"/>
            </a:pPr>
            <a:r>
              <a:rPr lang="en-US" sz="3000" dirty="0" smtClean="0"/>
              <a:t>  Infinite List (pgs 462 – 464) – Not required</a:t>
            </a:r>
          </a:p>
          <a:p>
            <a:pPr lvl="1"/>
            <a:endParaRPr lang="en-US" sz="3259" dirty="0" smtClean="0"/>
          </a:p>
          <a:p>
            <a:pPr lvl="1"/>
            <a:endParaRPr lang="en-US" sz="3259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dirty="0" smtClean="0"/>
              <a:t>One-Window Drilldown</a:t>
            </a:r>
            <a:endParaRPr lang="en-US" dirty="0"/>
          </a:p>
        </p:txBody>
      </p:sp>
      <p:pic>
        <p:nvPicPr>
          <p:cNvPr id="9" name="Picture 8" descr="One-window drilldown_1-Mat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8" y="1750383"/>
            <a:ext cx="2535555" cy="4938395"/>
          </a:xfrm>
          <a:prstGeom prst="rect">
            <a:avLst/>
          </a:prstGeom>
        </p:spPr>
      </p:pic>
      <p:pic>
        <p:nvPicPr>
          <p:cNvPr id="10" name="Picture 9" descr="One-window drilldown_2-Matt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73" y="1722443"/>
            <a:ext cx="2563495" cy="4966335"/>
          </a:xfrm>
          <a:prstGeom prst="rect">
            <a:avLst/>
          </a:prstGeom>
        </p:spPr>
      </p:pic>
      <p:pic>
        <p:nvPicPr>
          <p:cNvPr id="11" name="Picture 10" descr="One-window drilldown_3-Matt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515" y="1722438"/>
            <a:ext cx="2521585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7727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Inlay</a:t>
            </a:r>
            <a:endParaRPr lang="en-US" dirty="0"/>
          </a:p>
        </p:txBody>
      </p:sp>
      <p:pic>
        <p:nvPicPr>
          <p:cNvPr id="6" name="Picture 5" descr="List inlay_1-Shann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729105"/>
            <a:ext cx="2570480" cy="4938395"/>
          </a:xfrm>
          <a:prstGeom prst="rect">
            <a:avLst/>
          </a:prstGeom>
        </p:spPr>
      </p:pic>
      <p:pic>
        <p:nvPicPr>
          <p:cNvPr id="7" name="Picture 6" descr="List Inlay_2-Shann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98" y="1729105"/>
            <a:ext cx="2535555" cy="49314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List – </a:t>
            </a:r>
            <a:r>
              <a:rPr lang="en-US" sz="4000" b="1" dirty="0" smtClean="0"/>
              <a:t>NOT</a:t>
            </a:r>
            <a:r>
              <a:rPr lang="en-US" sz="4000" dirty="0" smtClean="0"/>
              <a:t> required</a:t>
            </a:r>
            <a:endParaRPr lang="en-US" sz="4000" dirty="0"/>
          </a:p>
        </p:txBody>
      </p:sp>
      <p:pic>
        <p:nvPicPr>
          <p:cNvPr id="4" name="Content Placeholder 3" descr="Infinite Lists.tiff"/>
          <p:cNvPicPr>
            <a:picLocks noGrp="1" noChangeAspect="1"/>
          </p:cNvPicPr>
          <p:nvPr>
            <p:ph idx="1"/>
          </p:nvPr>
        </p:nvPicPr>
        <p:blipFill>
          <a:blip r:embed="rId2"/>
          <a:srcRect t="20974" b="20974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905000"/>
            <a:ext cx="8407400" cy="4546600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Email: </a:t>
            </a:r>
            <a:r>
              <a:rPr lang="en-US" sz="3200" dirty="0" smtClean="0">
                <a:hlinkClick r:id="rId2"/>
              </a:rPr>
              <a:t>rgroffalarcon@fullsail.com</a:t>
            </a:r>
            <a:endParaRPr lang="en-US" sz="3200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3200" dirty="0" err="1" smtClean="0"/>
              <a:t>iChat</a:t>
            </a:r>
            <a:r>
              <a:rPr lang="en-US" sz="3200" dirty="0" smtClean="0"/>
              <a:t>: </a:t>
            </a:r>
            <a:r>
              <a:rPr lang="en-US" sz="3200" dirty="0" smtClean="0">
                <a:hlinkClick r:id="rId3"/>
              </a:rPr>
              <a:t>rgroffalarcon@aim.com</a:t>
            </a:r>
            <a:endParaRPr lang="en-US" sz="3200" dirty="0" smtClean="0"/>
          </a:p>
          <a:p>
            <a:endParaRPr lang="en-US" sz="2595" dirty="0" smtClean="0"/>
          </a:p>
          <a:p>
            <a:r>
              <a:rPr lang="en-US" sz="3200" dirty="0" smtClean="0"/>
              <a:t>Text: 407-900-</a:t>
            </a:r>
            <a:r>
              <a:rPr lang="en-US" sz="3200" dirty="0"/>
              <a:t>9648 – Please be sure to identify yourself.</a:t>
            </a:r>
            <a:endParaRPr lang="en-US" sz="3200" dirty="0" smtClean="0"/>
          </a:p>
          <a:p>
            <a:endParaRPr lang="en-US" sz="2824" dirty="0" smtClean="0"/>
          </a:p>
          <a:p>
            <a:r>
              <a:rPr lang="en-US" sz="3243" dirty="0" smtClean="0"/>
              <a:t>Office Phone Number: 407-679-0100  x4151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01638"/>
            <a:ext cx="8001000" cy="1143000"/>
          </a:xfrm>
        </p:spPr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888378"/>
            <a:ext cx="8001000" cy="46355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Images</a:t>
            </a:r>
            <a:r>
              <a:rPr lang="en-US" sz="3200" dirty="0" smtClean="0"/>
              <a:t> – each </a:t>
            </a:r>
            <a:r>
              <a:rPr lang="en-US" sz="2800" dirty="0" smtClean="0"/>
              <a:t>MUST be used.  GOLD app and your BRONZE app MUST contain at least one!</a:t>
            </a:r>
            <a:endParaRPr lang="en-US" sz="1200" dirty="0" smtClean="0"/>
          </a:p>
          <a:p>
            <a:pPr lvl="1">
              <a:buSzPct val="100000"/>
            </a:pPr>
            <a:r>
              <a:rPr lang="en-US" sz="2800" dirty="0" smtClean="0"/>
              <a:t>Thumbnail Grid (pgs 210 – 215) </a:t>
            </a:r>
          </a:p>
          <a:p>
            <a:pPr lvl="4"/>
            <a:r>
              <a:rPr lang="en-US" sz="2400" dirty="0" smtClean="0"/>
              <a:t>JQM layout grid</a:t>
            </a:r>
          </a:p>
          <a:p>
            <a:pPr lvl="4"/>
            <a:endParaRPr lang="en-US" sz="1200" dirty="0" smtClean="0"/>
          </a:p>
          <a:p>
            <a:pPr lvl="1">
              <a:buSzPct val="100000"/>
            </a:pPr>
            <a:r>
              <a:rPr lang="en-US" sz="2800" dirty="0" smtClean="0"/>
              <a:t>Thumbnail and Text List (pgs 459 – 461)</a:t>
            </a:r>
          </a:p>
          <a:p>
            <a:pPr lvl="4"/>
            <a:r>
              <a:rPr lang="en-US" sz="2400" dirty="0" smtClean="0"/>
              <a:t>Thumbnail</a:t>
            </a:r>
          </a:p>
          <a:p>
            <a:pPr lvl="1">
              <a:buNone/>
            </a:pPr>
            <a:endParaRPr lang="en-US" sz="2800" dirty="0" smtClean="0"/>
          </a:p>
          <a:p>
            <a:endParaRPr lang="en-US" sz="3459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Grid</a:t>
            </a:r>
            <a:endParaRPr lang="en-US" dirty="0"/>
          </a:p>
        </p:txBody>
      </p:sp>
      <p:pic>
        <p:nvPicPr>
          <p:cNvPr id="6" name="Content Placeholder 5" descr="Thumbnail Grid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1849" r="-11849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58" y="1752600"/>
            <a:ext cx="2537843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78" y="1752600"/>
            <a:ext cx="2537843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1" y="1752600"/>
            <a:ext cx="2537843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008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and Text List</a:t>
            </a:r>
            <a:endParaRPr lang="en-US" dirty="0"/>
          </a:p>
        </p:txBody>
      </p:sp>
      <p:pic>
        <p:nvPicPr>
          <p:cNvPr id="4" name="Picture 3" descr="Thumbnail and Text - Mark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8" y="1684338"/>
            <a:ext cx="2577465" cy="4980305"/>
          </a:xfrm>
          <a:prstGeom prst="rect">
            <a:avLst/>
          </a:prstGeom>
        </p:spPr>
      </p:pic>
      <p:pic>
        <p:nvPicPr>
          <p:cNvPr id="5" name="Picture 4" descr="Thumbnail and Text List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13" y="1709738"/>
            <a:ext cx="2514600" cy="4917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1" y="1747521"/>
            <a:ext cx="2537843" cy="49377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39900"/>
            <a:ext cx="8001000" cy="4635500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sz="3200" b="1" dirty="0" smtClean="0"/>
              <a:t>  Order – </a:t>
            </a:r>
            <a:r>
              <a:rPr lang="en-US" sz="2811" dirty="0" smtClean="0"/>
              <a:t>only required in one app.</a:t>
            </a:r>
          </a:p>
          <a:p>
            <a:pPr lvl="1">
              <a:buSzPct val="100000"/>
            </a:pPr>
            <a:r>
              <a:rPr lang="en-US" sz="2800" dirty="0" smtClean="0"/>
              <a:t>News Stream (pgs 34 – 39) – This is the ONLY thing that may be hardcoded into your app. </a:t>
            </a:r>
            <a:r>
              <a:rPr lang="en-US" sz="2800" dirty="0" smtClean="0">
                <a:solidFill>
                  <a:srgbClr val="000090"/>
                </a:solidFill>
              </a:rPr>
              <a:t>This is </a:t>
            </a:r>
            <a:r>
              <a:rPr lang="en-US" sz="2800" b="1" dirty="0" smtClean="0">
                <a:solidFill>
                  <a:srgbClr val="000090"/>
                </a:solidFill>
              </a:rPr>
              <a:t>NOT</a:t>
            </a:r>
            <a:r>
              <a:rPr lang="en-US" sz="2800" dirty="0" smtClean="0">
                <a:solidFill>
                  <a:srgbClr val="000090"/>
                </a:solidFill>
              </a:rPr>
              <a:t> a link to CNN, etc. </a:t>
            </a:r>
            <a:r>
              <a:rPr lang="en-US" sz="2800" dirty="0" smtClean="0"/>
              <a:t>Newest item is on top.</a:t>
            </a:r>
          </a:p>
          <a:p>
            <a:pPr lvl="1">
              <a:buSzPct val="100000"/>
            </a:pPr>
            <a:endParaRPr lang="en-US" sz="2800" dirty="0" smtClean="0">
              <a:solidFill>
                <a:srgbClr val="000090"/>
              </a:solidFill>
            </a:endParaRPr>
          </a:p>
          <a:p>
            <a:pPr lvl="1">
              <a:buSzPct val="100000"/>
            </a:pPr>
            <a:r>
              <a:rPr lang="en-US" sz="2800" dirty="0" smtClean="0"/>
              <a:t>If your app is a calendar app or a reminder app, then what is coming due first would be on top.</a:t>
            </a:r>
            <a:endParaRPr lang="en-US" sz="2800" dirty="0" smtClean="0">
              <a:solidFill>
                <a:srgbClr val="000090"/>
              </a:solidFill>
            </a:endParaRPr>
          </a:p>
          <a:p>
            <a:pPr lvl="1">
              <a:buSzPct val="100000"/>
            </a:pPr>
            <a:endParaRPr lang="en-US" sz="2800" dirty="0" smtClean="0"/>
          </a:p>
          <a:p>
            <a:pPr marL="0" indent="0">
              <a:buNone/>
            </a:pPr>
            <a:endParaRPr lang="en-US" sz="3459" dirty="0" smtClean="0"/>
          </a:p>
          <a:p>
            <a:endParaRPr lang="en-US" sz="3459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18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06" y="-315416"/>
            <a:ext cx="9305026" cy="832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42088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90"/>
                </a:solidFill>
              </a:rPr>
              <a:t>News Stream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32" y="2618909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90"/>
                </a:solidFill>
              </a:rPr>
              <a:t>News stations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587727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90"/>
                </a:solidFill>
              </a:rPr>
              <a:t>Email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8224" y="6368812"/>
            <a:ext cx="191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90"/>
                </a:solidFill>
              </a:rPr>
              <a:t>Facebook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Stream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765300"/>
            <a:ext cx="2537843" cy="4937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657" y="1765300"/>
            <a:ext cx="2537843" cy="4937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6100" y="2032000"/>
            <a:ext cx="279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Latest entry belongs on top the ONLY exception is if the app is a calendar app and then the item that is upcoming first should be on top.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55159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0332"/>
            <a:ext cx="8229600" cy="1008112"/>
          </a:xfrm>
        </p:spPr>
        <p:txBody>
          <a:bodyPr/>
          <a:lstStyle/>
          <a:p>
            <a:r>
              <a:rPr lang="en-US" dirty="0" smtClean="0"/>
              <a:t>DO NOT ADD JQM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336" y="1813418"/>
            <a:ext cx="7992888" cy="4525963"/>
          </a:xfrm>
        </p:spPr>
        <p:txBody>
          <a:bodyPr>
            <a:normAutofit fontScale="77500" lnSpcReduction="20000"/>
          </a:bodyPr>
          <a:lstStyle/>
          <a:p>
            <a:pPr>
              <a:buSzPct val="100000"/>
            </a:pPr>
            <a:r>
              <a:rPr lang="en-US" sz="3900" dirty="0" err="1" smtClean="0"/>
              <a:t>addItem.html</a:t>
            </a:r>
            <a:r>
              <a:rPr lang="en-US" sz="3900" dirty="0" smtClean="0"/>
              <a:t> </a:t>
            </a:r>
          </a:p>
          <a:p>
            <a:pPr lvl="1">
              <a:buSzPct val="100000"/>
            </a:pPr>
            <a:r>
              <a:rPr lang="en-US" sz="3200" dirty="0" smtClean="0"/>
              <a:t>NEVER </a:t>
            </a:r>
            <a:r>
              <a:rPr lang="en-US" sz="3200" dirty="0"/>
              <a:t>in the BRONZE </a:t>
            </a:r>
            <a:r>
              <a:rPr lang="en-US" sz="3200" dirty="0" smtClean="0"/>
              <a:t>app</a:t>
            </a:r>
          </a:p>
          <a:p>
            <a:pPr marL="915988" lvl="1" indent="-460375">
              <a:buSzPct val="100000"/>
            </a:pPr>
            <a:r>
              <a:rPr lang="en-US" sz="3200" dirty="0" smtClean="0"/>
              <a:t>Not </a:t>
            </a:r>
            <a:r>
              <a:rPr lang="en-US" sz="3200" dirty="0"/>
              <a:t>in the GOLD app until next week – UNLESS you plan to implement the new </a:t>
            </a:r>
            <a:r>
              <a:rPr lang="en-US" sz="3200" dirty="0" err="1"/>
              <a:t>main.js</a:t>
            </a:r>
            <a:r>
              <a:rPr lang="en-US" sz="3200" dirty="0"/>
              <a:t> and refactor your </a:t>
            </a:r>
            <a:r>
              <a:rPr lang="en-US" sz="3200" dirty="0" err="1"/>
              <a:t>js</a:t>
            </a:r>
            <a:endParaRPr lang="en-US" sz="3200" dirty="0"/>
          </a:p>
          <a:p>
            <a:pPr marL="0" indent="0">
              <a:buNone/>
            </a:pPr>
            <a:endParaRPr lang="en-US" sz="2200" dirty="0"/>
          </a:p>
          <a:p>
            <a:pPr>
              <a:buSzPct val="100000"/>
            </a:pPr>
            <a:r>
              <a:rPr lang="en-US" sz="3900" dirty="0" smtClean="0"/>
              <a:t>JSON Display page</a:t>
            </a:r>
          </a:p>
          <a:p>
            <a:pPr lvl="1">
              <a:buSzPct val="100000"/>
            </a:pPr>
            <a:r>
              <a:rPr lang="en-US" sz="3200" dirty="0"/>
              <a:t>NEVER in the BRONZE </a:t>
            </a:r>
            <a:r>
              <a:rPr lang="en-US" sz="3200" dirty="0" smtClean="0"/>
              <a:t>app</a:t>
            </a:r>
          </a:p>
          <a:p>
            <a:pPr lvl="1">
              <a:buSzPct val="100000"/>
            </a:pPr>
            <a:r>
              <a:rPr lang="en-US" sz="3200" dirty="0" smtClean="0"/>
              <a:t>Not </a:t>
            </a:r>
            <a:r>
              <a:rPr lang="en-US" sz="3200" dirty="0"/>
              <a:t>in the GOLD </a:t>
            </a:r>
            <a:r>
              <a:rPr lang="en-US" sz="3200" dirty="0" smtClean="0"/>
              <a:t>app </a:t>
            </a:r>
            <a:r>
              <a:rPr lang="en-US" sz="3200" dirty="0"/>
              <a:t>– UNLESS you plan to implement the new </a:t>
            </a:r>
            <a:r>
              <a:rPr lang="en-US" sz="3200" dirty="0" err="1"/>
              <a:t>main.js</a:t>
            </a:r>
            <a:r>
              <a:rPr lang="en-US" sz="3200" dirty="0"/>
              <a:t> and refactor your </a:t>
            </a:r>
            <a:r>
              <a:rPr lang="en-US" sz="3200" dirty="0" err="1"/>
              <a:t>js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05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905000"/>
            <a:ext cx="8750300" cy="47117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It uses AJAX to perform many of it’s functions.</a:t>
            </a:r>
          </a:p>
          <a:p>
            <a:r>
              <a:rPr lang="en-US" sz="2800" dirty="0" smtClean="0"/>
              <a:t>It does not perform a true page change, it lays one page over the other. For this reason, all external pages will appear to “break”.</a:t>
            </a:r>
          </a:p>
          <a:p>
            <a:r>
              <a:rPr lang="en-US" sz="2800" dirty="0" smtClean="0"/>
              <a:t>In order to correct this external page calls must have:</a:t>
            </a:r>
          </a:p>
          <a:p>
            <a:pPr lvl="1"/>
            <a:r>
              <a:rPr lang="en-US" sz="2600" b="1" dirty="0" smtClean="0">
                <a:solidFill>
                  <a:srgbClr val="0000FF"/>
                </a:solidFill>
              </a:rPr>
              <a:t>data-</a:t>
            </a:r>
            <a:r>
              <a:rPr lang="en-US" sz="2600" b="1" dirty="0" err="1" smtClean="0">
                <a:solidFill>
                  <a:srgbClr val="0000FF"/>
                </a:solidFill>
              </a:rPr>
              <a:t>ajax</a:t>
            </a:r>
            <a:r>
              <a:rPr lang="en-US" sz="2600" b="1" dirty="0" smtClean="0">
                <a:solidFill>
                  <a:srgbClr val="0000FF"/>
                </a:solidFill>
              </a:rPr>
              <a:t>=“false” – preferred as it handles all of the AJAX hijacking</a:t>
            </a:r>
          </a:p>
          <a:p>
            <a:pPr marL="457200" lvl="1" indent="0">
              <a:buNone/>
            </a:pPr>
            <a:r>
              <a:rPr lang="en-US" sz="2600" b="1" dirty="0" smtClean="0">
                <a:solidFill>
                  <a:srgbClr val="0000FF"/>
                </a:solidFill>
              </a:rPr>
              <a:t>				OR</a:t>
            </a:r>
          </a:p>
          <a:p>
            <a:pPr lvl="1"/>
            <a:r>
              <a:rPr lang="en-US" sz="2800" b="1" dirty="0" err="1" smtClean="0">
                <a:solidFill>
                  <a:srgbClr val="0000FF"/>
                </a:solidFill>
              </a:rPr>
              <a:t>rel</a:t>
            </a:r>
            <a:r>
              <a:rPr lang="en-US" sz="2800" b="1" dirty="0" smtClean="0">
                <a:solidFill>
                  <a:srgbClr val="0000FF"/>
                </a:solidFill>
              </a:rPr>
              <a:t>=“external” – only handles page changes</a:t>
            </a:r>
          </a:p>
        </p:txBody>
      </p:sp>
    </p:spTree>
    <p:extLst>
      <p:ext uri="{BB962C8B-B14F-4D97-AF65-F5344CB8AC3E}">
        <p14:creationId xmlns:p14="http://schemas.microsoft.com/office/powerpoint/2010/main" val="38971587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1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Deliverables</a:t>
            </a:r>
            <a:endParaRPr lang="en-US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I saw in Project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597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Feature  - Several were missing.  Remember it contains:</a:t>
            </a:r>
          </a:p>
          <a:p>
            <a:pPr lvl="1"/>
            <a:r>
              <a:rPr lang="en-US" sz="3000" dirty="0" smtClean="0"/>
              <a:t>an attractive image or logo.</a:t>
            </a:r>
          </a:p>
          <a:p>
            <a:pPr lvl="1"/>
            <a:r>
              <a:rPr lang="en-US" sz="3000" dirty="0" smtClean="0"/>
              <a:t>a value proposition – short statement that tells the user the purpose of the app.</a:t>
            </a:r>
          </a:p>
          <a:p>
            <a:r>
              <a:rPr lang="en-US" sz="3200" dirty="0" smtClean="0"/>
              <a:t>Search  - Everyone had this. </a:t>
            </a:r>
            <a:r>
              <a:rPr lang="en-US" sz="3200" dirty="0" smtClean="0">
                <a:sym typeface="Wingdings"/>
              </a:rPr>
              <a:t></a:t>
            </a:r>
            <a:endParaRPr lang="en-US" sz="3200" dirty="0" smtClean="0"/>
          </a:p>
          <a:p>
            <a:pPr lvl="1"/>
            <a:endParaRPr lang="en-US" sz="3000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U Project 2 Rubr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-63500"/>
            <a:ext cx="6731000" cy="889000"/>
          </a:xfrm>
        </p:spPr>
        <p:txBody>
          <a:bodyPr/>
          <a:lstStyle/>
          <a:p>
            <a:r>
              <a:rPr lang="en-US" dirty="0" smtClean="0"/>
              <a:t>Project 2 - Rubric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711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600" y="260524"/>
            <a:ext cx="8229600" cy="1143000"/>
          </a:xfrm>
        </p:spPr>
        <p:txBody>
          <a:bodyPr/>
          <a:lstStyle/>
          <a:p>
            <a:r>
              <a:rPr lang="en-US" dirty="0" smtClean="0"/>
              <a:t>Deliverables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88" y="1765300"/>
            <a:ext cx="8001000" cy="4914900"/>
          </a:xfrm>
        </p:spPr>
        <p:txBody>
          <a:bodyPr>
            <a:normAutofit fontScale="47500" lnSpcReduction="20000"/>
          </a:bodyPr>
          <a:lstStyle/>
          <a:p>
            <a:pPr>
              <a:buSzPct val="100000"/>
            </a:pPr>
            <a:r>
              <a:rPr lang="en-US" sz="5143" b="1" dirty="0" smtClean="0">
                <a:solidFill>
                  <a:srgbClr val="000090"/>
                </a:solidFill>
              </a:rPr>
              <a:t> </a:t>
            </a:r>
            <a:r>
              <a:rPr lang="en-US" sz="6300" b="1" dirty="0" smtClean="0">
                <a:solidFill>
                  <a:srgbClr val="000090"/>
                </a:solidFill>
              </a:rPr>
              <a:t> Two fully functioning </a:t>
            </a:r>
            <a:r>
              <a:rPr lang="en-US" sz="6300" dirty="0" smtClean="0"/>
              <a:t>apps:</a:t>
            </a:r>
          </a:p>
          <a:p>
            <a:pPr lvl="1">
              <a:buSzPct val="100000"/>
            </a:pPr>
            <a:r>
              <a:rPr lang="en-US" sz="4129" dirty="0" smtClean="0"/>
              <a:t> </a:t>
            </a:r>
            <a:r>
              <a:rPr lang="en-US" sz="5900" dirty="0" smtClean="0"/>
              <a:t> Your “GOLD medal” app. – JQM</a:t>
            </a:r>
          </a:p>
          <a:p>
            <a:pPr lvl="2">
              <a:buSzPct val="100000"/>
            </a:pPr>
            <a:r>
              <a:rPr lang="en-US" sz="5500" dirty="0" smtClean="0"/>
              <a:t>This is the app in which you apply interface and usability patterns that you like and think work well in your app.</a:t>
            </a:r>
          </a:p>
          <a:p>
            <a:pPr lvl="1">
              <a:buSzPct val="100000"/>
            </a:pPr>
            <a:r>
              <a:rPr lang="en-US" sz="4300" dirty="0" smtClean="0"/>
              <a:t> </a:t>
            </a:r>
            <a:r>
              <a:rPr lang="en-US" sz="5900" dirty="0" smtClean="0"/>
              <a:t>Your </a:t>
            </a:r>
            <a:r>
              <a:rPr lang="en-US" sz="5900" dirty="0"/>
              <a:t>“BRONZE medal” app. – Your choice</a:t>
            </a:r>
          </a:p>
          <a:p>
            <a:pPr marL="1484312" lvl="2" indent="-571500">
              <a:buSzPct val="100000"/>
            </a:pPr>
            <a:r>
              <a:rPr lang="en-US" sz="5500" dirty="0" smtClean="0"/>
              <a:t>This is the app in which you apply interface and usability patterns that you don’t think work as well in your app.</a:t>
            </a:r>
          </a:p>
          <a:p>
            <a:pPr marL="1484312" lvl="2" indent="-571500">
              <a:buSzPct val="100000"/>
            </a:pPr>
            <a:endParaRPr lang="en-US" sz="4129" dirty="0"/>
          </a:p>
          <a:p>
            <a:pPr marL="1370012" lvl="3" indent="0">
              <a:buSzPct val="100000"/>
              <a:buNone/>
            </a:pPr>
            <a:r>
              <a:rPr lang="en-US" sz="5100" dirty="0">
                <a:solidFill>
                  <a:srgbClr val="000090"/>
                </a:solidFill>
              </a:rPr>
              <a:t>Both </a:t>
            </a:r>
            <a:r>
              <a:rPr lang="en-US" sz="5100" dirty="0" smtClean="0">
                <a:solidFill>
                  <a:srgbClr val="000090"/>
                </a:solidFill>
              </a:rPr>
              <a:t>Apps </a:t>
            </a:r>
            <a:r>
              <a:rPr lang="en-US" sz="5100" dirty="0">
                <a:solidFill>
                  <a:srgbClr val="000090"/>
                </a:solidFill>
              </a:rPr>
              <a:t>MUST contain </a:t>
            </a:r>
            <a:r>
              <a:rPr lang="en-US" sz="5100" dirty="0" smtClean="0">
                <a:solidFill>
                  <a:srgbClr val="000090"/>
                </a:solidFill>
              </a:rPr>
              <a:t>a fully, functioning CRUD!</a:t>
            </a:r>
            <a:endParaRPr lang="en-US" sz="5100" dirty="0">
              <a:solidFill>
                <a:srgbClr val="000090"/>
              </a:solidFill>
            </a:endParaRPr>
          </a:p>
          <a:p>
            <a:pPr marL="1254125" lvl="2" indent="-341313">
              <a:buSzPct val="100000"/>
              <a:buBlip>
                <a:blip r:embed="rId2"/>
              </a:buBlip>
            </a:pPr>
            <a:endParaRPr lang="en-US" sz="4129" dirty="0" smtClean="0"/>
          </a:p>
          <a:p>
            <a:pPr lvl="2"/>
            <a:endParaRPr lang="en-US" sz="2800" dirty="0" smtClean="0"/>
          </a:p>
          <a:p>
            <a:pPr lvl="2"/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2A5E-C1CA-1747-AA91-4F2F53FCBBB0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Matt.tif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4285" b="-54285"/>
          <a:stretch>
            <a:fillRect/>
          </a:stretch>
        </p:blipFill>
        <p:spPr>
          <a:xfrm>
            <a:off x="571500" y="1100138"/>
            <a:ext cx="5156200" cy="4741422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2400" y="1912938"/>
            <a:ext cx="3505200" cy="639762"/>
          </a:xfrm>
        </p:spPr>
        <p:txBody>
          <a:bodyPr/>
          <a:lstStyle/>
          <a:p>
            <a:r>
              <a:rPr lang="en-US" sz="3200" dirty="0" smtClean="0"/>
              <a:t>File Naming</a:t>
            </a:r>
          </a:p>
          <a:p>
            <a:endParaRPr lang="en-US" dirty="0"/>
          </a:p>
        </p:txBody>
      </p:sp>
      <p:pic>
        <p:nvPicPr>
          <p:cNvPr id="10" name="Content Placeholder 9" descr="Matt-Github.tiff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81218" b="-81218"/>
          <a:stretch>
            <a:fillRect/>
          </a:stretch>
        </p:blipFill>
        <p:spPr>
          <a:xfrm>
            <a:off x="2501900" y="2654300"/>
            <a:ext cx="6451600" cy="593262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521960" y="4089400"/>
            <a:ext cx="3558540" cy="639762"/>
          </a:xfrm>
        </p:spPr>
        <p:txBody>
          <a:bodyPr/>
          <a:lstStyle/>
          <a:p>
            <a:r>
              <a:rPr lang="en-US" sz="3200" dirty="0" smtClean="0"/>
              <a:t>Clickable Files</a:t>
            </a: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23900" y="3254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Deliverables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105400"/>
            <a:ext cx="8001000" cy="13128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What’s coming up? 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Project 3</a:t>
            </a:r>
            <a:endParaRPr lang="en-US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2238"/>
            <a:ext cx="8001000" cy="13128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What’s coming up? </a:t>
            </a:r>
            <a:br>
              <a:rPr lang="en-US" dirty="0" smtClean="0"/>
            </a:br>
            <a:r>
              <a:rPr lang="en-US" dirty="0" smtClean="0"/>
              <a:t>Project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981200"/>
            <a:ext cx="7124700" cy="47752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3300" dirty="0" smtClean="0"/>
              <a:t>Selection Items</a:t>
            </a:r>
          </a:p>
          <a:p>
            <a:pPr lvl="2"/>
            <a:r>
              <a:rPr lang="en-US" sz="3300" dirty="0" smtClean="0"/>
              <a:t>Hints</a:t>
            </a:r>
          </a:p>
          <a:p>
            <a:pPr lvl="2"/>
            <a:r>
              <a:rPr lang="en-US" sz="3300" dirty="0" smtClean="0"/>
              <a:t>Input Prompts</a:t>
            </a:r>
          </a:p>
          <a:p>
            <a:pPr lvl="2"/>
            <a:r>
              <a:rPr lang="en-US" sz="3300" dirty="0" smtClean="0"/>
              <a:t>Dropdown Chooser Patterns</a:t>
            </a:r>
          </a:p>
          <a:p>
            <a:pPr lvl="1"/>
            <a:r>
              <a:rPr lang="en-US" sz="3300" dirty="0" smtClean="0"/>
              <a:t>Good Defaults</a:t>
            </a:r>
          </a:p>
          <a:p>
            <a:pPr lvl="2"/>
            <a:r>
              <a:rPr lang="en-US" sz="3300" dirty="0" smtClean="0"/>
              <a:t>Range slider</a:t>
            </a:r>
          </a:p>
          <a:p>
            <a:pPr lvl="2"/>
            <a:r>
              <a:rPr lang="en-US" sz="3300" dirty="0" smtClean="0"/>
              <a:t>Date-field</a:t>
            </a:r>
          </a:p>
          <a:p>
            <a:pPr lvl="2"/>
            <a:r>
              <a:rPr lang="en-US" sz="3300" dirty="0" smtClean="0"/>
              <a:t>Checkboxes</a:t>
            </a:r>
          </a:p>
          <a:p>
            <a:pPr lvl="1"/>
            <a:r>
              <a:rPr lang="en-US" sz="3300" dirty="0" smtClean="0"/>
              <a:t>Prominent Done Buttons</a:t>
            </a:r>
          </a:p>
          <a:p>
            <a:pPr lvl="1"/>
            <a:r>
              <a:rPr lang="en-US" sz="3300" dirty="0" smtClean="0"/>
              <a:t>Same-Page Error Messages</a:t>
            </a:r>
          </a:p>
          <a:p>
            <a:pPr lvl="2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71500" y="1384300"/>
            <a:ext cx="1873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3600" dirty="0"/>
              <a:t>FORMS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448" y="5356498"/>
            <a:ext cx="8001000" cy="13128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Do we see anything </a:t>
            </a:r>
            <a:br>
              <a:rPr lang="en-US" b="1" dirty="0" smtClean="0">
                <a:solidFill>
                  <a:srgbClr val="000090"/>
                </a:solidFill>
              </a:rPr>
            </a:br>
            <a:r>
              <a:rPr lang="en-US" b="1" dirty="0" smtClean="0">
                <a:solidFill>
                  <a:srgbClr val="000090"/>
                </a:solidFill>
              </a:rPr>
              <a:t>wrong with this? </a:t>
            </a:r>
            <a:br>
              <a:rPr lang="en-US" b="1" dirty="0" smtClean="0">
                <a:solidFill>
                  <a:srgbClr val="000090"/>
                </a:solidFill>
              </a:rPr>
            </a:b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41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473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69299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        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json.js</a:t>
            </a:r>
            <a:r>
              <a:rPr lang="en-US" dirty="0"/>
              <a:t>"&gt;&lt;/script&gt;</a:t>
            </a:r>
          </a:p>
          <a:p>
            <a:r>
              <a:rPr lang="en-US" dirty="0"/>
              <a:t>		&lt;script type="text/</a:t>
            </a:r>
            <a:r>
              <a:rPr lang="en-US" dirty="0" err="1"/>
              <a:t>javascript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r>
              <a:rPr lang="en-US" dirty="0"/>
              <a:t>"&gt;&lt;/script&gt;	</a:t>
            </a:r>
          </a:p>
          <a:p>
            <a:r>
              <a:rPr lang="en-US" dirty="0"/>
              <a:t>		&lt;script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                 function </a:t>
            </a:r>
            <a:r>
              <a:rPr lang="en-US" dirty="0" err="1"/>
              <a:t>showValue</a:t>
            </a:r>
            <a:r>
              <a:rPr lang="en-US" dirty="0"/>
              <a:t>(</a:t>
            </a:r>
            <a:r>
              <a:rPr lang="en-US" dirty="0" err="1"/>
              <a:t>newValue,range</a:t>
            </a:r>
            <a:r>
              <a:rPr lang="en-US" dirty="0"/>
              <a:t>)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                { </a:t>
            </a:r>
          </a:p>
          <a:p>
            <a:r>
              <a:rPr lang="en-US" dirty="0"/>
              <a:t>	</a:t>
            </a:r>
            <a:r>
              <a:rPr lang="en-US" dirty="0" smtClean="0"/>
              <a:t>				   </a:t>
            </a:r>
            <a:r>
              <a:rPr lang="en-US" dirty="0" err="1" smtClean="0"/>
              <a:t>document.getElementById</a:t>
            </a:r>
            <a:r>
              <a:rPr lang="en-US" dirty="0"/>
              <a:t>(range).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newValue</a:t>
            </a:r>
            <a:r>
              <a:rPr lang="en-US" dirty="0" smtClean="0"/>
              <a:t>;</a:t>
            </a:r>
          </a:p>
          <a:p>
            <a:r>
              <a:rPr lang="en-US" dirty="0"/>
              <a:t>	</a:t>
            </a:r>
            <a:r>
              <a:rPr lang="en-US" dirty="0" smtClean="0"/>
              <a:t>				}</a:t>
            </a:r>
            <a:endParaRPr lang="en-US" dirty="0"/>
          </a:p>
          <a:p>
            <a:r>
              <a:rPr lang="en-US" dirty="0"/>
              <a:t>     </a:t>
            </a:r>
            <a:r>
              <a:rPr lang="en-US" dirty="0" smtClean="0"/>
              <a:t>             &lt;</a:t>
            </a:r>
            <a:r>
              <a:rPr lang="en-US" dirty="0"/>
              <a:t>/script&gt; </a:t>
            </a:r>
            <a:endParaRPr lang="en-US" dirty="0" smtClean="0"/>
          </a:p>
          <a:p>
            <a:r>
              <a:rPr lang="en-US" dirty="0" smtClean="0"/>
              <a:t>==========================================================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354622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	&lt;script </a:t>
            </a:r>
            <a:r>
              <a:rPr lang="en-US" dirty="0" err="1"/>
              <a:t>src</a:t>
            </a:r>
            <a:r>
              <a:rPr lang="en-US" dirty="0"/>
              <a:t>="JS/</a:t>
            </a:r>
            <a:r>
              <a:rPr lang="en-US" dirty="0" err="1"/>
              <a:t>json.js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		&lt;script </a:t>
            </a:r>
            <a:r>
              <a:rPr lang="en-US" dirty="0" err="1"/>
              <a:t>src</a:t>
            </a:r>
            <a:r>
              <a:rPr lang="en-US" dirty="0"/>
              <a:t>="JS/</a:t>
            </a:r>
            <a:r>
              <a:rPr lang="en-US" dirty="0" err="1"/>
              <a:t>main.js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		</a:t>
            </a:r>
            <a:r>
              <a:rPr lang="en-US" dirty="0" smtClean="0"/>
              <a:t>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		</a:t>
            </a:r>
            <a:r>
              <a:rPr lang="en-US" dirty="0" smtClean="0"/>
              <a:t>                       </a:t>
            </a:r>
            <a:r>
              <a:rPr lang="en-US" dirty="0"/>
              <a:t>function </a:t>
            </a:r>
            <a:r>
              <a:rPr lang="en-US" dirty="0" err="1"/>
              <a:t>showValue</a:t>
            </a:r>
            <a:r>
              <a:rPr lang="en-US" dirty="0"/>
              <a:t>(</a:t>
            </a:r>
            <a:r>
              <a:rPr lang="en-US" dirty="0" err="1"/>
              <a:t>newValue,range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{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smtClean="0"/>
              <a:t>                          </a:t>
            </a:r>
            <a:r>
              <a:rPr lang="en-US" dirty="0" err="1" smtClean="0"/>
              <a:t>document.getElementById</a:t>
            </a:r>
            <a:r>
              <a:rPr lang="en-US" dirty="0"/>
              <a:t>(range).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newValue</a:t>
            </a:r>
            <a:r>
              <a:rPr lang="en-US" dirty="0" smtClean="0"/>
              <a:t>; </a:t>
            </a:r>
          </a:p>
          <a:p>
            <a:r>
              <a:rPr lang="en-US" dirty="0"/>
              <a:t>	</a:t>
            </a:r>
            <a:r>
              <a:rPr lang="en-US" dirty="0" smtClean="0"/>
              <a:t>				}</a:t>
            </a:r>
            <a:endParaRPr lang="en-US" dirty="0"/>
          </a:p>
          <a:p>
            <a:r>
              <a:rPr lang="en-US" dirty="0"/>
              <a:t>		&lt;/script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==========================================================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854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500" y="1969120"/>
            <a:ext cx="775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        &lt;script </a:t>
            </a:r>
            <a:r>
              <a:rPr lang="en-US" dirty="0" err="1"/>
              <a:t>src</a:t>
            </a:r>
            <a:r>
              <a:rPr lang="en-US" dirty="0"/>
              <a:t>= 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JSON.js</a:t>
            </a:r>
            <a:r>
              <a:rPr lang="en-US" dirty="0"/>
              <a:t>" type= 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        &lt;script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            </a:t>
            </a:r>
            <a:r>
              <a:rPr lang="en-US" dirty="0" smtClean="0"/>
              <a:t>  </a:t>
            </a:r>
            <a:r>
              <a:rPr lang="en-US" dirty="0"/>
              <a:t>function </a:t>
            </a:r>
            <a:r>
              <a:rPr lang="en-US" dirty="0" err="1"/>
              <a:t>showValue</a:t>
            </a:r>
            <a:r>
              <a:rPr lang="en-US" dirty="0"/>
              <a:t>(</a:t>
            </a:r>
            <a:r>
              <a:rPr lang="en-US" dirty="0" err="1"/>
              <a:t>newValue,range</a:t>
            </a:r>
            <a:r>
              <a:rPr lang="en-US" dirty="0"/>
              <a:t>)</a:t>
            </a:r>
          </a:p>
          <a:p>
            <a:r>
              <a:rPr lang="en-US" dirty="0"/>
              <a:t>                 </a:t>
            </a:r>
            <a:r>
              <a:rPr lang="en-US" dirty="0" smtClean="0"/>
              <a:t> {</a:t>
            </a:r>
            <a:r>
              <a:rPr lang="en-US" dirty="0" err="1" smtClean="0"/>
              <a:t>document.getElementById</a:t>
            </a:r>
            <a:r>
              <a:rPr lang="en-US" dirty="0"/>
              <a:t>(range).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newValue</a:t>
            </a:r>
            <a:r>
              <a:rPr lang="en-US" dirty="0" smtClean="0"/>
              <a:t>;}</a:t>
            </a:r>
            <a:endParaRPr lang="en-US" dirty="0"/>
          </a:p>
          <a:p>
            <a:r>
              <a:rPr lang="en-US" dirty="0"/>
              <a:t>             </a:t>
            </a:r>
            <a:r>
              <a:rPr lang="en-US" dirty="0" smtClean="0"/>
              <a:t> </a:t>
            </a:r>
            <a:r>
              <a:rPr lang="en-US" dirty="0"/>
              <a:t>function </a:t>
            </a:r>
            <a:r>
              <a:rPr lang="en-US" dirty="0" err="1"/>
              <a:t>showValue</a:t>
            </a:r>
            <a:r>
              <a:rPr lang="en-US" dirty="0"/>
              <a:t>(newValue2,range)</a:t>
            </a:r>
          </a:p>
          <a:p>
            <a:r>
              <a:rPr lang="en-US" dirty="0"/>
              <a:t>                  </a:t>
            </a:r>
            <a:r>
              <a:rPr lang="en-US" dirty="0" smtClean="0"/>
              <a:t> {</a:t>
            </a:r>
            <a:r>
              <a:rPr lang="en-US" dirty="0" err="1" smtClean="0"/>
              <a:t>document.getElementById</a:t>
            </a:r>
            <a:r>
              <a:rPr lang="en-US" dirty="0"/>
              <a:t>(range).</a:t>
            </a:r>
            <a:r>
              <a:rPr lang="en-US" dirty="0" err="1"/>
              <a:t>innerHTML</a:t>
            </a:r>
            <a:r>
              <a:rPr lang="en-US" dirty="0"/>
              <a:t>=newValue2</a:t>
            </a:r>
            <a:r>
              <a:rPr lang="en-US" dirty="0" smtClean="0"/>
              <a:t>; </a:t>
            </a:r>
            <a:r>
              <a:rPr lang="en-US" dirty="0"/>
              <a:t>}</a:t>
            </a:r>
          </a:p>
          <a:p>
            <a:r>
              <a:rPr lang="en-US" dirty="0"/>
              <a:t>                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21486887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800" y="1656656"/>
            <a:ext cx="896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&lt;</a:t>
            </a:r>
            <a:r>
              <a:rPr lang="en-US" dirty="0"/>
              <a:t>p&gt;&lt;input id="submit" name="submit" type="button" value="Submit Medication"&gt;&lt;/p&gt;</a:t>
            </a:r>
          </a:p>
          <a:p>
            <a:r>
              <a:rPr lang="en-US" dirty="0" smtClean="0"/>
              <a:t>&lt;</a:t>
            </a:r>
            <a:r>
              <a:rPr lang="en-US" dirty="0"/>
              <a:t>/form&gt;</a:t>
            </a:r>
          </a:p>
          <a:p>
            <a:r>
              <a:rPr lang="en-US" dirty="0"/>
              <a:t> </a:t>
            </a:r>
            <a:r>
              <a:rPr lang="en-US" dirty="0" smtClean="0"/>
              <a:t>       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 smtClean="0"/>
              <a:t>              function </a:t>
            </a:r>
            <a:r>
              <a:rPr lang="en-US" dirty="0" err="1"/>
              <a:t>showValue</a:t>
            </a:r>
            <a:r>
              <a:rPr lang="en-US" dirty="0"/>
              <a:t>(</a:t>
            </a:r>
            <a:r>
              <a:rPr lang="en-US" dirty="0" err="1"/>
              <a:t>newValue</a:t>
            </a:r>
            <a:r>
              <a:rPr lang="en-US" dirty="0"/>
              <a:t>, daily){</a:t>
            </a:r>
          </a:p>
          <a:p>
            <a:r>
              <a:rPr lang="en-US" dirty="0"/>
              <a:t>	</a:t>
            </a:r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/>
              <a:t>(daily).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newValue</a:t>
            </a:r>
            <a:r>
              <a:rPr lang="en-US" dirty="0"/>
              <a:t>;</a:t>
            </a:r>
            <a:r>
              <a:rPr lang="en-US" dirty="0" smtClean="0"/>
              <a:t>}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&lt;/script&gt; </a:t>
            </a:r>
            <a:endParaRPr lang="en-US" dirty="0" smtClean="0"/>
          </a:p>
          <a:p>
            <a:r>
              <a:rPr lang="en-US" dirty="0" smtClean="0"/>
              <a:t>=========================================================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241552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 &lt;</a:t>
            </a:r>
            <a:r>
              <a:rPr lang="en-US" dirty="0"/>
              <a:t>!-- Required JavaScript --&gt;</a:t>
            </a:r>
          </a:p>
          <a:p>
            <a:r>
              <a:rPr lang="en-US" dirty="0"/>
              <a:t>	&lt;script type="text/</a:t>
            </a:r>
            <a:r>
              <a:rPr lang="en-US" dirty="0" err="1"/>
              <a:t>javascript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r>
              <a:rPr lang="en-US" dirty="0"/>
              <a:t>"&gt;&lt;/script&gt;</a:t>
            </a:r>
          </a:p>
          <a:p>
            <a:r>
              <a:rPr lang="en-US" dirty="0"/>
              <a:t>	&lt;script type="text/</a:t>
            </a:r>
            <a:r>
              <a:rPr lang="en-US" dirty="0" err="1"/>
              <a:t>javascript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json.js</a:t>
            </a:r>
            <a:r>
              <a:rPr lang="en-US" dirty="0"/>
              <a:t>"&gt;&lt;/script&gt;</a:t>
            </a:r>
          </a:p>
          <a:p>
            <a:r>
              <a:rPr lang="en-US" dirty="0"/>
              <a:t>	&lt;script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	</a:t>
            </a:r>
            <a:r>
              <a:rPr lang="en-US" dirty="0" smtClean="0"/>
              <a:t>       function </a:t>
            </a:r>
            <a:r>
              <a:rPr lang="en-US" dirty="0" err="1"/>
              <a:t>setbg</a:t>
            </a:r>
            <a:r>
              <a:rPr lang="en-US" dirty="0"/>
              <a:t>(color) {</a:t>
            </a:r>
          </a:p>
          <a:p>
            <a:r>
              <a:rPr lang="en-US" dirty="0"/>
              <a:t>	</a:t>
            </a:r>
            <a:r>
              <a:rPr lang="en-US" dirty="0" smtClean="0"/>
              <a:t>             </a:t>
            </a:r>
            <a:r>
              <a:rPr lang="en-US" dirty="0" err="1" smtClean="0"/>
              <a:t>document.getElementById</a:t>
            </a:r>
            <a:r>
              <a:rPr lang="en-US" dirty="0"/>
              <a:t>("</a:t>
            </a:r>
            <a:r>
              <a:rPr lang="en-US" dirty="0" err="1"/>
              <a:t>rComments</a:t>
            </a:r>
            <a:r>
              <a:rPr lang="en-US" dirty="0"/>
              <a:t>").</a:t>
            </a:r>
            <a:r>
              <a:rPr lang="en-US" dirty="0" err="1"/>
              <a:t>style.background</a:t>
            </a:r>
            <a:r>
              <a:rPr lang="en-US" dirty="0"/>
              <a:t>=</a:t>
            </a:r>
            <a:r>
              <a:rPr lang="en-US" dirty="0" smtClean="0"/>
              <a:t>color}</a:t>
            </a:r>
            <a:endParaRPr lang="en-US" dirty="0"/>
          </a:p>
          <a:p>
            <a:r>
              <a:rPr lang="en-US" dirty="0"/>
              <a:t>	&lt;/script&gt;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1894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324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01044"/>
            <a:ext cx="9144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&lt;!--update the input field that shows the slider value with the current slider value--&gt;</a:t>
            </a:r>
          </a:p>
          <a:p>
            <a:r>
              <a:rPr lang="en-US" dirty="0" smtClean="0"/>
              <a:t>	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	</a:t>
            </a:r>
            <a:r>
              <a:rPr lang="en-US" dirty="0" smtClean="0"/>
              <a:t>        function </a:t>
            </a:r>
            <a:r>
              <a:rPr lang="en-US" dirty="0" err="1"/>
              <a:t>updateTextInput</a:t>
            </a: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) {</a:t>
            </a:r>
          </a:p>
          <a:p>
            <a:r>
              <a:rPr lang="en-US" dirty="0"/>
              <a:t>		</a:t>
            </a:r>
            <a:r>
              <a:rPr lang="en-US" dirty="0" err="1" smtClean="0"/>
              <a:t>document.getElementById</a:t>
            </a:r>
            <a:r>
              <a:rPr lang="en-US" dirty="0"/>
              <a:t>('</a:t>
            </a:r>
            <a:r>
              <a:rPr lang="en-US" dirty="0" err="1"/>
              <a:t>textInput</a:t>
            </a:r>
            <a:r>
              <a:rPr lang="en-US" dirty="0"/>
              <a:t>').value=</a:t>
            </a:r>
            <a:r>
              <a:rPr lang="en-US" dirty="0" err="1"/>
              <a:t>val</a:t>
            </a:r>
            <a:r>
              <a:rPr lang="en-US" dirty="0" smtClean="0"/>
              <a:t>;}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/script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==========================================================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060299"/>
            <a:ext cx="9144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</a:t>
            </a:r>
            <a:r>
              <a:rPr lang="en-US" dirty="0"/>
              <a:t>a </a:t>
            </a:r>
            <a:r>
              <a:rPr lang="en-US" dirty="0" err="1"/>
              <a:t>href</a:t>
            </a:r>
            <a:r>
              <a:rPr lang="en-US" dirty="0"/>
              <a:t>="#" id=</a:t>
            </a:r>
            <a:r>
              <a:rPr lang="en-US" dirty="0" err="1"/>
              <a:t>aboutButton</a:t>
            </a:r>
            <a:r>
              <a:rPr lang="en-US" dirty="0"/>
              <a:t>&gt;About&lt;/a&gt;</a:t>
            </a:r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script&gt;</a:t>
            </a:r>
          </a:p>
          <a:p>
            <a:r>
              <a:rPr lang="en-US" dirty="0"/>
              <a:t>	</a:t>
            </a:r>
            <a:r>
              <a:rPr lang="en-US" dirty="0" smtClean="0"/>
              <a:t>       $</a:t>
            </a:r>
            <a:r>
              <a:rPr lang="en-US" dirty="0"/>
              <a:t>("#</a:t>
            </a:r>
            <a:r>
              <a:rPr lang="en-US" dirty="0" err="1"/>
              <a:t>aboutButton</a:t>
            </a:r>
            <a:r>
              <a:rPr lang="en-US" dirty="0"/>
              <a:t>").click(function () {</a:t>
            </a:r>
          </a:p>
          <a:p>
            <a:r>
              <a:rPr lang="en-US" dirty="0"/>
              <a:t>	</a:t>
            </a:r>
            <a:r>
              <a:rPr lang="en-US" dirty="0" smtClean="0"/>
              <a:t>       </a:t>
            </a:r>
            <a:r>
              <a:rPr lang="en-US" dirty="0"/>
              <a:t>$("#about").</a:t>
            </a:r>
            <a:r>
              <a:rPr lang="en-US" dirty="0" err="1"/>
              <a:t>slideToggle</a:t>
            </a:r>
            <a:r>
              <a:rPr lang="en-US" dirty="0"/>
              <a:t>("slow")</a:t>
            </a:r>
            <a:r>
              <a:rPr lang="en-US" dirty="0" smtClean="0"/>
              <a:t>;}</a:t>
            </a:r>
            <a:r>
              <a:rPr lang="en-US" dirty="0"/>
              <a:t>);</a:t>
            </a:r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/script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==========================================================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473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0000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597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Browse – These should:</a:t>
            </a:r>
          </a:p>
          <a:p>
            <a:pPr lvl="1"/>
            <a:r>
              <a:rPr lang="en-US" sz="3000" dirty="0" smtClean="0"/>
              <a:t>be categories that are on the form. </a:t>
            </a:r>
          </a:p>
          <a:p>
            <a:pPr lvl="1"/>
            <a:r>
              <a:rPr lang="en-US" sz="3000" dirty="0"/>
              <a:t>d</a:t>
            </a:r>
            <a:r>
              <a:rPr lang="en-US" sz="3000" dirty="0" smtClean="0"/>
              <a:t>oes not need to be dynamic; however, if you have the ability to code this, by all means do so!</a:t>
            </a:r>
          </a:p>
          <a:p>
            <a:pPr lvl="1"/>
            <a:r>
              <a:rPr lang="en-US" sz="3000" dirty="0"/>
              <a:t>s</a:t>
            </a:r>
            <a:r>
              <a:rPr lang="en-US" sz="3000" dirty="0" smtClean="0"/>
              <a:t>hould link to something; this is why I suggested the 404 error page.</a:t>
            </a:r>
          </a:p>
          <a:p>
            <a:pPr lvl="1"/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1139352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700" y="2041842"/>
            <a:ext cx="8877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json.js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r>
              <a:rPr lang="en-US" dirty="0"/>
              <a:t>" type="text/</a:t>
            </a:r>
            <a:r>
              <a:rPr lang="en-US" dirty="0" err="1"/>
              <a:t>javascript</a:t>
            </a:r>
            <a:r>
              <a:rPr lang="en-US" dirty="0"/>
              <a:t>"&gt;&lt;/script&gt;</a:t>
            </a:r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script type="text/</a:t>
            </a:r>
            <a:r>
              <a:rPr lang="en-US" dirty="0" err="1"/>
              <a:t>javascript</a:t>
            </a:r>
            <a:r>
              <a:rPr lang="en-US" dirty="0"/>
              <a:t>"&gt;</a:t>
            </a:r>
          </a:p>
          <a:p>
            <a:r>
              <a:rPr lang="en-US" dirty="0"/>
              <a:t>  </a:t>
            </a:r>
            <a:r>
              <a:rPr lang="en-US" dirty="0" smtClean="0"/>
              <a:t>              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datefield</a:t>
            </a:r>
            <a:r>
              <a:rPr lang="en-US" dirty="0"/>
              <a:t>=</a:t>
            </a:r>
            <a:r>
              <a:rPr lang="en-US" dirty="0" err="1"/>
              <a:t>document.createElement</a:t>
            </a:r>
            <a:r>
              <a:rPr lang="en-US" dirty="0"/>
              <a:t>("input")</a:t>
            </a:r>
          </a:p>
          <a:p>
            <a:r>
              <a:rPr lang="en-US" dirty="0"/>
              <a:t>  </a:t>
            </a:r>
            <a:r>
              <a:rPr lang="en-US" dirty="0" smtClean="0"/>
              <a:t>                             </a:t>
            </a:r>
            <a:r>
              <a:rPr lang="en-US" dirty="0" err="1"/>
              <a:t>datefield.setAttribute</a:t>
            </a:r>
            <a:r>
              <a:rPr lang="en-US" dirty="0"/>
              <a:t>("type", "date")</a:t>
            </a:r>
          </a:p>
          <a:p>
            <a:r>
              <a:rPr lang="en-US" dirty="0"/>
              <a:t>   </a:t>
            </a:r>
            <a:r>
              <a:rPr lang="en-US" dirty="0" smtClean="0"/>
              <a:t>               if </a:t>
            </a:r>
            <a:r>
              <a:rPr lang="en-US" dirty="0"/>
              <a:t>(</a:t>
            </a:r>
            <a:r>
              <a:rPr lang="en-US" dirty="0" err="1"/>
              <a:t>datefield.type</a:t>
            </a:r>
            <a:r>
              <a:rPr lang="en-US" dirty="0"/>
              <a:t>!="date"){ //if browser doesn't support input type="date", load files for </a:t>
            </a:r>
            <a:r>
              <a:rPr lang="en-US" dirty="0" err="1"/>
              <a:t>jQuery</a:t>
            </a:r>
            <a:r>
              <a:rPr lang="en-US" dirty="0"/>
              <a:t> UI Date Picker</a:t>
            </a:r>
          </a:p>
          <a:p>
            <a:r>
              <a:rPr lang="en-US" dirty="0"/>
              <a:t>      </a:t>
            </a:r>
            <a:r>
              <a:rPr lang="en-US" dirty="0" smtClean="0"/>
              <a:t>                </a:t>
            </a:r>
            <a:r>
              <a:rPr lang="en-US" dirty="0" err="1"/>
              <a:t>document.write</a:t>
            </a:r>
            <a:r>
              <a:rPr lang="en-US" dirty="0"/>
              <a:t>('&lt;link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code.jquery.com</a:t>
            </a:r>
            <a:r>
              <a:rPr lang="en-US" dirty="0"/>
              <a:t>/</a:t>
            </a:r>
            <a:r>
              <a:rPr lang="en-US" dirty="0" err="1"/>
              <a:t>ui</a:t>
            </a:r>
            <a:r>
              <a:rPr lang="en-US" dirty="0"/>
              <a:t>/1.9.0/themes/base/</a:t>
            </a:r>
            <a:r>
              <a:rPr lang="en-US" dirty="0" err="1"/>
              <a:t>jquery-ui.css</a:t>
            </a:r>
            <a:r>
              <a:rPr lang="en-US" dirty="0"/>
              <a:t>"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 type="text/</a:t>
            </a:r>
            <a:r>
              <a:rPr lang="en-US" dirty="0" err="1"/>
              <a:t>css</a:t>
            </a:r>
            <a:r>
              <a:rPr lang="en-US" dirty="0"/>
              <a:t>" /&gt;\n')</a:t>
            </a:r>
          </a:p>
          <a:p>
            <a:r>
              <a:rPr lang="en-US" dirty="0"/>
              <a:t>       </a:t>
            </a:r>
            <a:r>
              <a:rPr lang="en-US" dirty="0" smtClean="0"/>
              <a:t>               </a:t>
            </a:r>
            <a:r>
              <a:rPr lang="en-US" dirty="0" err="1"/>
              <a:t>document.write</a:t>
            </a:r>
            <a:r>
              <a:rPr lang="en-US" dirty="0"/>
              <a:t>('&lt;script </a:t>
            </a:r>
            <a:r>
              <a:rPr lang="en-US" dirty="0" err="1"/>
              <a:t>src</a:t>
            </a:r>
            <a:r>
              <a:rPr lang="en-US" dirty="0"/>
              <a:t>="http://</a:t>
            </a:r>
            <a:r>
              <a:rPr lang="en-US" dirty="0" err="1"/>
              <a:t>ajax.googleapis.com</a:t>
            </a:r>
            <a:r>
              <a:rPr lang="en-US" dirty="0"/>
              <a:t>/</a:t>
            </a:r>
            <a:r>
              <a:rPr lang="en-US" dirty="0" err="1"/>
              <a:t>ajax</a:t>
            </a:r>
            <a:r>
              <a:rPr lang="en-US" dirty="0"/>
              <a:t>/libs/</a:t>
            </a:r>
            <a:r>
              <a:rPr lang="en-US" dirty="0" err="1"/>
              <a:t>jquery</a:t>
            </a:r>
            <a:r>
              <a:rPr lang="en-US" dirty="0"/>
              <a:t>/1.4/</a:t>
            </a:r>
            <a:r>
              <a:rPr lang="en-US" dirty="0" err="1"/>
              <a:t>jquery.min.js</a:t>
            </a:r>
            <a:r>
              <a:rPr lang="en-US" dirty="0"/>
              <a:t>"&gt;&lt;\/script&gt;\n')</a:t>
            </a:r>
          </a:p>
          <a:p>
            <a:r>
              <a:rPr lang="en-US" dirty="0"/>
              <a:t>       </a:t>
            </a:r>
            <a:r>
              <a:rPr lang="en-US" dirty="0" smtClean="0"/>
              <a:t>              </a:t>
            </a:r>
            <a:r>
              <a:rPr lang="en-US" dirty="0" err="1"/>
              <a:t>document.write</a:t>
            </a:r>
            <a:r>
              <a:rPr lang="en-US" dirty="0"/>
              <a:t>('&lt;script </a:t>
            </a:r>
            <a:r>
              <a:rPr lang="en-US" dirty="0" err="1"/>
              <a:t>src</a:t>
            </a:r>
            <a:r>
              <a:rPr lang="en-US" dirty="0"/>
              <a:t>="http://</a:t>
            </a:r>
            <a:r>
              <a:rPr lang="en-US" dirty="0" err="1"/>
              <a:t>ajax.googleapis.com</a:t>
            </a:r>
            <a:r>
              <a:rPr lang="en-US" dirty="0"/>
              <a:t>/</a:t>
            </a:r>
            <a:r>
              <a:rPr lang="en-US" dirty="0" err="1"/>
              <a:t>ajax</a:t>
            </a:r>
            <a:r>
              <a:rPr lang="en-US" dirty="0"/>
              <a:t>/libs/</a:t>
            </a:r>
            <a:r>
              <a:rPr lang="en-US" dirty="0" err="1"/>
              <a:t>jqueryui</a:t>
            </a:r>
            <a:r>
              <a:rPr lang="en-US" dirty="0"/>
              <a:t>/1.8/</a:t>
            </a:r>
            <a:r>
              <a:rPr lang="en-US" dirty="0" err="1"/>
              <a:t>jquery-ui.min.js</a:t>
            </a:r>
            <a:r>
              <a:rPr lang="en-US" dirty="0"/>
              <a:t>"&gt;&lt;\/script&gt;\</a:t>
            </a:r>
            <a:r>
              <a:rPr lang="en-US" dirty="0" smtClean="0"/>
              <a:t>n’)}</a:t>
            </a:r>
            <a:endParaRPr lang="en-US" dirty="0"/>
          </a:p>
          <a:p>
            <a:r>
              <a:rPr lang="en-US" dirty="0" smtClean="0"/>
              <a:t>              &lt;</a:t>
            </a:r>
            <a:r>
              <a:rPr lang="en-US" dirty="0"/>
              <a:t>/script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219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90"/>
                </a:solidFill>
              </a:rPr>
              <a:t>Is something wrong here?</a:t>
            </a:r>
            <a:endParaRPr lang="en-US" sz="36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4003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9752" y="5157192"/>
            <a:ext cx="4397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00090"/>
                </a:solidFill>
              </a:rPr>
              <a:t>Happy Coding!</a:t>
            </a:r>
            <a:endParaRPr lang="en-US" sz="5400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6228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Clear Entry Points – the only ones who didn’t have this were also missing the Feature.</a:t>
            </a:r>
          </a:p>
          <a:p>
            <a:r>
              <a:rPr lang="en-US" sz="3200" dirty="0" smtClean="0"/>
              <a:t>Titled Sections – accomplished by: </a:t>
            </a:r>
          </a:p>
          <a:p>
            <a:pPr lvl="1"/>
            <a:r>
              <a:rPr lang="en-US" sz="3000" dirty="0" smtClean="0"/>
              <a:t>implementing the Feature, </a:t>
            </a:r>
          </a:p>
          <a:p>
            <a:pPr lvl="1"/>
            <a:r>
              <a:rPr lang="en-US" sz="3000" dirty="0" smtClean="0"/>
              <a:t>using a placeholder in the Search field</a:t>
            </a:r>
          </a:p>
          <a:p>
            <a:pPr lvl="1"/>
            <a:r>
              <a:rPr lang="en-US" sz="3000" dirty="0"/>
              <a:t>p</a:t>
            </a:r>
            <a:r>
              <a:rPr lang="en-US" sz="3000" dirty="0" smtClean="0"/>
              <a:t>lacing the words “Browse by”… above the Browse section.</a:t>
            </a:r>
          </a:p>
          <a:p>
            <a:r>
              <a:rPr lang="en-US" sz="3200" dirty="0" smtClean="0"/>
              <a:t>List of Items – remember that each item MUST have a different name.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0318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622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Failure to complete Project Video:</a:t>
            </a:r>
          </a:p>
          <a:p>
            <a:pPr lvl="1"/>
            <a:r>
              <a:rPr lang="en-US" sz="3000" dirty="0" smtClean="0"/>
              <a:t>3% of grade is a 0</a:t>
            </a:r>
          </a:p>
          <a:p>
            <a:pPr lvl="1"/>
            <a:r>
              <a:rPr lang="en-US" sz="3000" dirty="0" smtClean="0"/>
              <a:t>25% deduction to GPS</a:t>
            </a:r>
          </a:p>
          <a:p>
            <a:pPr lvl="1"/>
            <a:r>
              <a:rPr lang="en-US" sz="3000" dirty="0" smtClean="0"/>
              <a:t>Project grade starts at 85</a:t>
            </a:r>
          </a:p>
          <a:p>
            <a:pPr marL="457200" lvl="1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811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622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Failure to complete Discussion Video:</a:t>
            </a:r>
          </a:p>
          <a:p>
            <a:pPr lvl="1"/>
            <a:r>
              <a:rPr lang="en-US" sz="3000" dirty="0" smtClean="0"/>
              <a:t>1% of grade is a 0</a:t>
            </a:r>
          </a:p>
          <a:p>
            <a:pPr lvl="1"/>
            <a:r>
              <a:rPr lang="en-US" sz="3000" dirty="0"/>
              <a:t>1</a:t>
            </a:r>
            <a:r>
              <a:rPr lang="en-US" sz="3000" dirty="0" smtClean="0"/>
              <a:t>5% deduction to GPS</a:t>
            </a:r>
          </a:p>
          <a:p>
            <a:r>
              <a:rPr lang="en-US" sz="3200" dirty="0"/>
              <a:t>Failure to complete Discussion </a:t>
            </a:r>
            <a:r>
              <a:rPr lang="en-US" sz="3200" dirty="0" smtClean="0"/>
              <a:t>Responses:</a:t>
            </a:r>
            <a:endParaRPr lang="en-US" sz="3200" dirty="0"/>
          </a:p>
          <a:p>
            <a:pPr lvl="1"/>
            <a:r>
              <a:rPr lang="en-US" sz="3000" dirty="0"/>
              <a:t>1% of grade is a 0</a:t>
            </a:r>
          </a:p>
          <a:p>
            <a:pPr lvl="1"/>
            <a:r>
              <a:rPr lang="en-US" sz="3000" dirty="0" smtClean="0"/>
              <a:t>10% </a:t>
            </a:r>
            <a:r>
              <a:rPr lang="en-US" sz="3000" dirty="0"/>
              <a:t>deduction to GPS</a:t>
            </a:r>
          </a:p>
          <a:p>
            <a:pPr lvl="1"/>
            <a:endParaRPr lang="en-US" sz="3000" dirty="0"/>
          </a:p>
          <a:p>
            <a:pPr lvl="1"/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4380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724900" cy="1143000"/>
          </a:xfrm>
        </p:spPr>
        <p:txBody>
          <a:bodyPr>
            <a:normAutofit/>
          </a:bodyPr>
          <a:lstStyle/>
          <a:p>
            <a:r>
              <a:rPr lang="en-US" dirty="0"/>
              <a:t>What I saw in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943100"/>
            <a:ext cx="8001000" cy="46228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If a person does not complete any videos or responses and submits a perfect grade (starts at 85) then he will have a 21%.</a:t>
            </a:r>
          </a:p>
          <a:p>
            <a:r>
              <a:rPr lang="en-US" sz="3200" dirty="0" smtClean="0"/>
              <a:t>Project  - 15%           				85</a:t>
            </a:r>
          </a:p>
          <a:p>
            <a:r>
              <a:rPr lang="en-US" sz="3200" dirty="0" smtClean="0"/>
              <a:t>Project </a:t>
            </a:r>
            <a:r>
              <a:rPr lang="en-US" sz="3200" dirty="0"/>
              <a:t>Video </a:t>
            </a:r>
            <a:r>
              <a:rPr lang="en-US" sz="3200" dirty="0" smtClean="0"/>
              <a:t> - 3%			  	  0</a:t>
            </a:r>
          </a:p>
          <a:p>
            <a:r>
              <a:rPr lang="en-US" sz="3200" dirty="0" smtClean="0"/>
              <a:t>Discussion </a:t>
            </a:r>
            <a:r>
              <a:rPr lang="en-US" sz="3200" dirty="0"/>
              <a:t>Video </a:t>
            </a:r>
            <a:r>
              <a:rPr lang="en-US" sz="3200" dirty="0" smtClean="0"/>
              <a:t> - 1%			</a:t>
            </a:r>
            <a:r>
              <a:rPr lang="en-US" sz="3200" smtClean="0"/>
              <a:t> 	  </a:t>
            </a:r>
            <a:r>
              <a:rPr lang="en-US" sz="3200" dirty="0" smtClean="0"/>
              <a:t>0</a:t>
            </a:r>
            <a:endParaRPr lang="en-US" sz="3200" dirty="0"/>
          </a:p>
          <a:p>
            <a:r>
              <a:rPr lang="en-US" sz="3200" dirty="0" smtClean="0"/>
              <a:t>Discussion </a:t>
            </a:r>
            <a:r>
              <a:rPr lang="en-US" sz="3200" dirty="0"/>
              <a:t>Response </a:t>
            </a:r>
            <a:r>
              <a:rPr lang="en-US" sz="3200" dirty="0" smtClean="0"/>
              <a:t>- 1% 			  0</a:t>
            </a:r>
          </a:p>
          <a:p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59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ravelogue">
  <a:themeElements>
    <a:clrScheme name="Travelogue">
      <a:dk1>
        <a:sysClr val="windowText" lastClr="000000"/>
      </a:dk1>
      <a:lt1>
        <a:srgbClr val="EAC968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Travelogue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ravelogue">
  <a:themeElements>
    <a:clrScheme name="Travelogue">
      <a:dk1>
        <a:sysClr val="windowText" lastClr="000000"/>
      </a:dk1>
      <a:lt1>
        <a:srgbClr val="EAC968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Travelogue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Travelogue.thmx</Template>
  <TotalTime>1863</TotalTime>
  <Words>1716</Words>
  <Application>Microsoft Macintosh PowerPoint</Application>
  <PresentationFormat>On-screen Show (4:3)</PresentationFormat>
  <Paragraphs>316</Paragraphs>
  <Slides>51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Travelogue</vt:lpstr>
      <vt:lpstr>1_Travelogue</vt:lpstr>
      <vt:lpstr>Week 2  GoToTraining</vt:lpstr>
      <vt:lpstr>Topics</vt:lpstr>
      <vt:lpstr>Contact Information</vt:lpstr>
      <vt:lpstr>What I saw in Project 1</vt:lpstr>
      <vt:lpstr>What I saw in Project 1</vt:lpstr>
      <vt:lpstr>What I saw in Project 1</vt:lpstr>
      <vt:lpstr>What I saw in Project 1</vt:lpstr>
      <vt:lpstr>What I saw in Project 1</vt:lpstr>
      <vt:lpstr>What I saw in Project 1</vt:lpstr>
      <vt:lpstr>Things I saw in Project 1</vt:lpstr>
      <vt:lpstr>Things I saw in Project 1</vt:lpstr>
      <vt:lpstr>Things I saw in Project 1</vt:lpstr>
      <vt:lpstr>Things I saw in Project 1</vt:lpstr>
      <vt:lpstr>More Things I saw in Project 1 </vt:lpstr>
      <vt:lpstr>Project 2</vt:lpstr>
      <vt:lpstr>Project 2 - Rubric</vt:lpstr>
      <vt:lpstr>Required</vt:lpstr>
      <vt:lpstr>“BRONZE App”</vt:lpstr>
      <vt:lpstr>jQuery Mobile (JQM)</vt:lpstr>
      <vt:lpstr>Benefits</vt:lpstr>
      <vt:lpstr>Project 2 Requirements</vt:lpstr>
      <vt:lpstr>Project 2 Requirements</vt:lpstr>
      <vt:lpstr>Project 2 Requirements</vt:lpstr>
      <vt:lpstr>Navbar</vt:lpstr>
      <vt:lpstr>Example of ABOUT of INFO Page</vt:lpstr>
      <vt:lpstr>Project 2 Requirements</vt:lpstr>
      <vt:lpstr>One-Window Drilldown</vt:lpstr>
      <vt:lpstr>List Inlay</vt:lpstr>
      <vt:lpstr>Infinite List – NOT required</vt:lpstr>
      <vt:lpstr>Project 2 Requirements</vt:lpstr>
      <vt:lpstr>Thumbnail Grid</vt:lpstr>
      <vt:lpstr>Thumbnail Grid</vt:lpstr>
      <vt:lpstr>Thumbnail and Text List</vt:lpstr>
      <vt:lpstr>Project 2 Requirements</vt:lpstr>
      <vt:lpstr>News Stream</vt:lpstr>
      <vt:lpstr>News Stream</vt:lpstr>
      <vt:lpstr>DO NOT ADD JQM to:</vt:lpstr>
      <vt:lpstr>Lessons Learned</vt:lpstr>
      <vt:lpstr>Deliverables</vt:lpstr>
      <vt:lpstr>Project 2 - Rubric</vt:lpstr>
      <vt:lpstr>Deliverables</vt:lpstr>
      <vt:lpstr>PowerPoint Presentation</vt:lpstr>
      <vt:lpstr>What’s coming up?  Project 3</vt:lpstr>
      <vt:lpstr>What’s coming up?  Project 3</vt:lpstr>
      <vt:lpstr>Do we see anything  wrong with this?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Wimba</dc:title>
  <dc:creator>Robin Alarcon</dc:creator>
  <cp:lastModifiedBy>Full Sail</cp:lastModifiedBy>
  <cp:revision>41</cp:revision>
  <dcterms:created xsi:type="dcterms:W3CDTF">2012-01-12T05:01:56Z</dcterms:created>
  <dcterms:modified xsi:type="dcterms:W3CDTF">2013-01-15T03:13:44Z</dcterms:modified>
</cp:coreProperties>
</file>